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80" r:id="rId4"/>
    <p:sldId id="304" r:id="rId5"/>
    <p:sldId id="305" r:id="rId6"/>
    <p:sldId id="327" r:id="rId7"/>
    <p:sldId id="274" r:id="rId8"/>
    <p:sldId id="271" r:id="rId9"/>
    <p:sldId id="265" r:id="rId10"/>
    <p:sldId id="268" r:id="rId11"/>
    <p:sldId id="269" r:id="rId12"/>
    <p:sldId id="272" r:id="rId13"/>
    <p:sldId id="273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294" r:id="rId23"/>
    <p:sldId id="295" r:id="rId24"/>
    <p:sldId id="258" r:id="rId25"/>
    <p:sldId id="263" r:id="rId26"/>
    <p:sldId id="259" r:id="rId27"/>
    <p:sldId id="260" r:id="rId28"/>
    <p:sldId id="296" r:id="rId29"/>
    <p:sldId id="297" r:id="rId30"/>
    <p:sldId id="261" r:id="rId31"/>
    <p:sldId id="264" r:id="rId32"/>
    <p:sldId id="298" r:id="rId33"/>
    <p:sldId id="299" r:id="rId34"/>
    <p:sldId id="300" r:id="rId35"/>
    <p:sldId id="328" r:id="rId36"/>
    <p:sldId id="267" r:id="rId37"/>
    <p:sldId id="306" r:id="rId38"/>
    <p:sldId id="307" r:id="rId39"/>
    <p:sldId id="270" r:id="rId40"/>
    <p:sldId id="308" r:id="rId41"/>
    <p:sldId id="329" r:id="rId42"/>
    <p:sldId id="276" r:id="rId43"/>
    <p:sldId id="284" r:id="rId44"/>
    <p:sldId id="286" r:id="rId45"/>
    <p:sldId id="290" r:id="rId46"/>
    <p:sldId id="291" r:id="rId47"/>
    <p:sldId id="292" r:id="rId48"/>
    <p:sldId id="293" r:id="rId49"/>
    <p:sldId id="285" r:id="rId50"/>
    <p:sldId id="287" r:id="rId51"/>
    <p:sldId id="288" r:id="rId52"/>
    <p:sldId id="289" r:id="rId53"/>
    <p:sldId id="281" r:id="rId54"/>
    <p:sldId id="282" r:id="rId55"/>
    <p:sldId id="283" r:id="rId56"/>
    <p:sldId id="301" r:id="rId57"/>
    <p:sldId id="302" r:id="rId58"/>
    <p:sldId id="309" r:id="rId59"/>
    <p:sldId id="310" r:id="rId60"/>
    <p:sldId id="311" r:id="rId61"/>
    <p:sldId id="262" r:id="rId62"/>
    <p:sldId id="313" r:id="rId63"/>
    <p:sldId id="312" r:id="rId64"/>
    <p:sldId id="314" r:id="rId65"/>
    <p:sldId id="315" r:id="rId66"/>
    <p:sldId id="316" r:id="rId67"/>
    <p:sldId id="317" r:id="rId68"/>
    <p:sldId id="318" r:id="rId69"/>
    <p:sldId id="275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8A3B0-85A5-4F23-AC80-502CA7D41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3A566E-EA40-420B-8CD2-E77042E42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6ACF7-A9ED-458E-A147-5C8E5D30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C451C-F773-4537-90E5-7221A39A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E138E-F9A8-48EA-AA92-22084AF1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08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7BF76-81A0-45BC-8174-58E86E9E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A6FCDE-C0F0-4F36-8270-404EEFF21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2308EF-16F2-4ABB-81B0-3D123AC9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865C75-9555-495A-A90E-38F9EBAF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2CB71-3796-49ED-9A0A-AC670F99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F1A542-38BA-4C8F-BF1A-DBBA92B9E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C11A97-E63F-45EE-9D14-F2D84D489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7A831-4BBB-416E-94B6-FDAE7C86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DA121-EA62-4181-AB4C-027E14FF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E460C-7068-44B2-8B96-8F4DD477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40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380571" y="2026940"/>
            <a:ext cx="1128404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33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467677" y="1988840"/>
            <a:ext cx="10177131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4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386160" y="1816630"/>
            <a:ext cx="103752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333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527382" y="4737100"/>
          <a:ext cx="10947332" cy="690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36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532971" y="5099282"/>
            <a:ext cx="2688629" cy="287668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3288871" y="5099282"/>
            <a:ext cx="2688629" cy="287668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6012690" y="5099282"/>
            <a:ext cx="2688629" cy="287668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8758899" y="5099282"/>
            <a:ext cx="2688629" cy="287668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3250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2733-B930-4645-BF0B-1F74FBC7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506CF-A188-4609-9ADB-32F9DE598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7E9BB-8075-493F-8B38-A5E48486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94808-A57C-4C10-90A5-EE227BB7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E1250-2B1E-498C-80F8-8CC067EB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3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4A037-D374-41E3-AC90-366C540C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D6FCC-256B-4EE7-8959-FDFF10ED2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B99E3-B336-459E-8551-032B33E1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499D4-7D91-4889-8257-BA063E6A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44DB4-ADBD-45C9-A38C-FF4ACF13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2F3E8-D30E-4369-8059-1BD09624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7DD90-29FE-4299-9B1A-C4E4388D5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A4DE82-D344-49E9-AEC0-5822EA8AC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F518D-944B-4AC5-A3C5-C463498F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09DAD4-7D7C-48C6-94C2-15668345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790F6-A1FB-4192-906D-EFEE5182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6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A3B3F-FE8C-461F-B1F3-F8517410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DBE0C8-B777-439C-807B-6930671A9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A0BA63-5F4C-401E-A3F3-E0823A5B5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873726-122B-45A1-A0F8-46E126019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239C0B-D344-495C-9AEA-BC42B3AC3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A0C033-0B9E-428C-A6FC-C0C8A80B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754C28-C798-4BA9-9A90-7C8C0058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1C6B9-1EDC-4A70-ADC2-5E9D99E6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0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4E9C-56CC-4AD6-B28D-E7B3411E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00AB7E-1247-4A4D-BF1C-FADF54E5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087B58-8745-4AE9-8830-98C57721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77FE88-151D-430F-9F70-33F72D45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4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EB8A09-7135-4707-8186-0ABEDD33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5B32DC-169A-4D1D-BEAA-939557D0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2C0FA7-6AC3-48DD-9B58-58421B13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7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1161-D1F2-4B27-A3A8-7CCE5DAE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0CB50-0D88-47ED-A57A-8FE79450D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9D1F92-656A-43E3-879B-5CD23A08B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5DC970-37FD-4A48-893D-FCF2DF8C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E3A7-6ED3-49C8-8DA4-52152D4BE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1FF273-7974-4F77-8A86-84C53284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7FB3A-8AAA-4D7C-A2AE-E1A4B3E1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9B34AD-CD57-43FD-B855-62EECA7D5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FFD62-4A56-4A48-B83A-CB438C14F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C9AA40-E9C1-4C51-8C04-4D6F15A2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F9342A-3A13-44B3-84FC-4840AB5A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66A2E-30CC-4E30-B312-7C18E211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3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14017B-6021-444A-99DE-8271AEBD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CC4CF-F367-41CB-B71B-3BEC988CC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103C1-8F17-4B2D-A340-F3110CC55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EA133-A5AC-4929-BC22-34C6E91A41F0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663AE-CBD9-46CF-9EC9-93790CC09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19880-1C73-4BB3-A800-EA2F94BA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4BB2C-8BB1-4A8F-B1FF-97FF251832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6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400" dirty="0"/>
              <a:t>모두의 농장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2020.08.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KH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86229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로그인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아이디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비밀번호 찾기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비밀번호를 찾는 창이 뜬다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아이디는 이름과 전화번호를 이용하여 찾는다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비밀번호는 아이디와 이름을 이용하여 찾는다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2A3FF5-44F5-4551-A734-749137AA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89" y="1261000"/>
            <a:ext cx="4833195" cy="259219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75" y="166112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A79D48-387D-4F19-B7C2-D1364D68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9" y="3853198"/>
            <a:ext cx="4292324" cy="2185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6EFA50-4B1E-40E7-A5FD-D3394FE1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53" y="3912994"/>
            <a:ext cx="4320555" cy="20657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651979" y="431992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6038625" y="432441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3536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55148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이용약관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3-3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 전 이용약관 창을 만들어서 동의를 하여 넘어가게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84ED86C-5B14-48B2-9767-2EAB00B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" y="2010811"/>
            <a:ext cx="4423591" cy="3405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6E13BD-5B4D-4171-9372-6B4E2457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01" y="2010811"/>
            <a:ext cx="4607523" cy="35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00884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일반 사용자 회원가입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3-4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 창을 만들어 회원가입을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EED1A3-6C5C-4E80-8049-387981E1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0" y="1481269"/>
            <a:ext cx="4526822" cy="414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F4D78D-1C17-46E0-9EF0-EA81AFD1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9" y="2230643"/>
            <a:ext cx="4526822" cy="36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55288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회원가입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농부 사용자 회원가입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 창을 만들어 일반 사용자 회원가입과 같은 입력을 먼저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회원 가입 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사용자는 가입을 위해서 농장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소유주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이유를 기재하여 가입해야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F4723D4-9A99-43D7-9203-CA4397DC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2" y="874825"/>
            <a:ext cx="4086135" cy="350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D4D371-79C7-4F6B-8EA6-E12E0FE1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4" y="4382894"/>
            <a:ext cx="3583178" cy="2126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7FD1B-C95D-43ED-B1A3-66ED617B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321" y="1683806"/>
            <a:ext cx="4086135" cy="482518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4F1FB99-0ECA-4722-A2B1-1DADDABD8139}"/>
              </a:ext>
            </a:extLst>
          </p:cNvPr>
          <p:cNvSpPr/>
          <p:nvPr/>
        </p:nvSpPr>
        <p:spPr>
          <a:xfrm>
            <a:off x="1475384" y="11382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3F1D5DF-7F8E-4ED0-8F26-3D14D1AC78B4}"/>
              </a:ext>
            </a:extLst>
          </p:cNvPr>
          <p:cNvSpPr/>
          <p:nvPr/>
        </p:nvSpPr>
        <p:spPr>
          <a:xfrm>
            <a:off x="5141316" y="19603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676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>
                <a:latin typeface="+mj-lt"/>
              </a:rPr>
              <a:t>먹거리 페이지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상품 판매 페이지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4-1. </a:t>
            </a:r>
            <a:r>
              <a:rPr lang="ko-KR" altLang="en-US" sz="1600" dirty="0">
                <a:solidFill>
                  <a:srgbClr val="767171"/>
                </a:solidFill>
              </a:rPr>
              <a:t>먹거리 페이지 </a:t>
            </a:r>
            <a:r>
              <a:rPr lang="en-US" altLang="ko-KR" sz="1600" dirty="0">
                <a:solidFill>
                  <a:srgbClr val="767171"/>
                </a:solidFill>
              </a:rPr>
              <a:t>- </a:t>
            </a:r>
            <a:r>
              <a:rPr lang="ko-KR" altLang="en-US" sz="1600" dirty="0">
                <a:solidFill>
                  <a:srgbClr val="767171"/>
                </a:solidFill>
              </a:rPr>
              <a:t>메인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4-2.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페이지 목록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4-3.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 상세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4-4. </a:t>
            </a:r>
            <a:r>
              <a:rPr lang="ko-KR" altLang="en-US" sz="1600" dirty="0">
                <a:solidFill>
                  <a:srgbClr val="767171"/>
                </a:solidFill>
              </a:rPr>
              <a:t>제철 먹거리 </a:t>
            </a:r>
            <a:r>
              <a:rPr lang="en-US" altLang="ko-KR" sz="1600" dirty="0">
                <a:solidFill>
                  <a:srgbClr val="767171"/>
                </a:solidFill>
              </a:rPr>
              <a:t>–</a:t>
            </a:r>
            <a:r>
              <a:rPr lang="ko-KR" altLang="en-US" sz="1600" dirty="0">
                <a:solidFill>
                  <a:srgbClr val="767171"/>
                </a:solidFill>
              </a:rPr>
              <a:t> 리뷰 작성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4-5.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페이지 목록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4-6.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 상세 페이지</a:t>
            </a:r>
          </a:p>
          <a:p>
            <a:r>
              <a:rPr lang="en-US" altLang="ko-KR" sz="1600" dirty="0">
                <a:solidFill>
                  <a:srgbClr val="767171"/>
                </a:solidFill>
              </a:rPr>
              <a:t>4-7. </a:t>
            </a:r>
            <a:r>
              <a:rPr lang="ko-KR" altLang="en-US" sz="1600" dirty="0">
                <a:solidFill>
                  <a:srgbClr val="767171"/>
                </a:solidFill>
              </a:rPr>
              <a:t>일반 먹거리 </a:t>
            </a:r>
            <a:r>
              <a:rPr lang="en-US" altLang="ko-KR" sz="1600" dirty="0">
                <a:solidFill>
                  <a:srgbClr val="767171"/>
                </a:solidFill>
              </a:rPr>
              <a:t>–</a:t>
            </a:r>
            <a:r>
              <a:rPr lang="ko-KR" altLang="en-US" sz="1600" dirty="0">
                <a:solidFill>
                  <a:srgbClr val="767171"/>
                </a:solidFill>
              </a:rPr>
              <a:t> 리뷰 작성 페이지</a:t>
            </a:r>
            <a:endParaRPr lang="en-US" altLang="ko-KR" sz="1600" dirty="0">
              <a:solidFill>
                <a:srgbClr val="7671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2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8032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먹거리 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먹거리 페이지는 제철 먹거리와 일반 먹거리로 나눈다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먹거리의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(Top4)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먹거리의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(Top4)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9"/>
          <a:stretch/>
        </p:blipFill>
        <p:spPr>
          <a:xfrm>
            <a:off x="289367" y="983847"/>
            <a:ext cx="3793406" cy="561372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370390" y="1076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279E38-D4B9-492E-B48A-3596157005E1}"/>
              </a:ext>
            </a:extLst>
          </p:cNvPr>
          <p:cNvSpPr/>
          <p:nvPr/>
        </p:nvSpPr>
        <p:spPr>
          <a:xfrm>
            <a:off x="196769" y="267567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ACEB41-8FD6-48BE-B020-AE644BBA1ADF}"/>
              </a:ext>
            </a:extLst>
          </p:cNvPr>
          <p:cNvSpPr/>
          <p:nvPr/>
        </p:nvSpPr>
        <p:spPr>
          <a:xfrm>
            <a:off x="4341318" y="10764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51B60-1558-44E6-AD37-816C5AD41D18}"/>
              </a:ext>
            </a:extLst>
          </p:cNvPr>
          <p:cNvGrpSpPr/>
          <p:nvPr/>
        </p:nvGrpSpPr>
        <p:grpSpPr>
          <a:xfrm>
            <a:off x="4341318" y="983847"/>
            <a:ext cx="4706820" cy="5613721"/>
            <a:chOff x="4341318" y="983847"/>
            <a:chExt cx="4706820" cy="56137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264E2DF-CCC0-4872-A61E-A76D194DA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90"/>
            <a:stretch/>
          </p:blipFill>
          <p:spPr>
            <a:xfrm>
              <a:off x="4341318" y="983847"/>
              <a:ext cx="4706820" cy="561372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B2169-65FD-4A39-8AB7-A4CD0E1BED18}"/>
                </a:ext>
              </a:extLst>
            </p:cNvPr>
            <p:cNvSpPr/>
            <p:nvPr/>
          </p:nvSpPr>
          <p:spPr>
            <a:xfrm>
              <a:off x="5778500" y="5956300"/>
              <a:ext cx="2057400" cy="43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53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45215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페이지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 클릭 시 제철 먹거리로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번과 같이 하단에 같이 표시 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계절 클릭 시 초록색으로 변하며 계절에 해당되는 음식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대표 이미지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가격을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클릭 시 판매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40"/>
          <a:stretch/>
        </p:blipFill>
        <p:spPr>
          <a:xfrm>
            <a:off x="163049" y="1076445"/>
            <a:ext cx="5372769" cy="3432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4E2DF-CCC0-4872-A61E-A76D194D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9"/>
          <a:stretch/>
        </p:blipFill>
        <p:spPr>
          <a:xfrm>
            <a:off x="3999662" y="2489199"/>
            <a:ext cx="4623638" cy="419301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1360990" y="17241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6E3D35-8837-4834-A5A5-365DA1C454E6}"/>
              </a:ext>
            </a:extLst>
          </p:cNvPr>
          <p:cNvSpPr/>
          <p:nvPr/>
        </p:nvSpPr>
        <p:spPr>
          <a:xfrm>
            <a:off x="179052" y="36799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B2630A-7A98-4190-BA5E-7D139B3D9AB5}"/>
              </a:ext>
            </a:extLst>
          </p:cNvPr>
          <p:cNvSpPr/>
          <p:nvPr/>
        </p:nvSpPr>
        <p:spPr>
          <a:xfrm>
            <a:off x="3907064" y="248919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2262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7957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상품에 대한 소개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 수 있는 음식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원산지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배달 방법 등을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품목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상품의 옵션을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버튼을 누르면 마이페이지의 주문하기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 버튼을 누르면 장바구니에 선택한 판매 상품의 옵션이 장바구니에 담긴다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 클릭 시 리뷰평을 작성할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하트점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이미지를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더 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아래로 리뷰를 더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19"/>
          <a:stretch/>
        </p:blipFill>
        <p:spPr>
          <a:xfrm>
            <a:off x="259225" y="1405038"/>
            <a:ext cx="4327672" cy="46038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2330463" y="2219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9D33C-509A-433F-8D76-9D833F7DEA4D}"/>
              </a:ext>
            </a:extLst>
          </p:cNvPr>
          <p:cNvSpPr/>
          <p:nvPr/>
        </p:nvSpPr>
        <p:spPr>
          <a:xfrm>
            <a:off x="2330463" y="4599427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216F8-1091-4DBE-AEE3-D243109EC073}"/>
              </a:ext>
            </a:extLst>
          </p:cNvPr>
          <p:cNvSpPr/>
          <p:nvPr/>
        </p:nvSpPr>
        <p:spPr>
          <a:xfrm>
            <a:off x="2330463" y="54529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D6F57-678E-4C16-A7FF-B14A42BF6C13}"/>
              </a:ext>
            </a:extLst>
          </p:cNvPr>
          <p:cNvSpPr/>
          <p:nvPr/>
        </p:nvSpPr>
        <p:spPr>
          <a:xfrm>
            <a:off x="3458680" y="54529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DB727-2120-4C6C-AE79-D7943A58E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20" b="-371"/>
          <a:stretch/>
        </p:blipFill>
        <p:spPr>
          <a:xfrm>
            <a:off x="4503295" y="2850524"/>
            <a:ext cx="4391762" cy="193409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0134A0E-3C13-45B6-92CB-19904C707C1B}"/>
              </a:ext>
            </a:extLst>
          </p:cNvPr>
          <p:cNvSpPr/>
          <p:nvPr/>
        </p:nvSpPr>
        <p:spPr>
          <a:xfrm>
            <a:off x="4410697" y="286916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D2C4AB-8381-4356-B7A4-BD7578D0B785}"/>
              </a:ext>
            </a:extLst>
          </p:cNvPr>
          <p:cNvSpPr/>
          <p:nvPr/>
        </p:nvSpPr>
        <p:spPr>
          <a:xfrm>
            <a:off x="4410697" y="320513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50B396-E6AA-45C4-9261-EE08BADDDF30}"/>
              </a:ext>
            </a:extLst>
          </p:cNvPr>
          <p:cNvSpPr/>
          <p:nvPr/>
        </p:nvSpPr>
        <p:spPr>
          <a:xfrm>
            <a:off x="8097448" y="2869169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94987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57716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제철 먹거리 </a:t>
                      </a:r>
                      <a:r>
                        <a:rPr lang="en-US" altLang="ko-KR" sz="1300" dirty="0"/>
                        <a:t>–</a:t>
                      </a:r>
                      <a:r>
                        <a:rPr lang="ko-KR" altLang="en-US" sz="1300" dirty="0"/>
                        <a:t> 리뷰 작성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사용자는 자신이 구매한 상품에 대한 하트점으로 평가할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안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아이디가 뜨게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시간을 등록일로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리뷰에 사용할 이미지를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파일 미리보기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이미지 파일을 미리보기를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리뷰가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923" y="989150"/>
            <a:ext cx="8142855" cy="56783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525923" y="20543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C76D35A-EAC0-482B-8FE4-08666A40FD77}"/>
              </a:ext>
            </a:extLst>
          </p:cNvPr>
          <p:cNvSpPr/>
          <p:nvPr/>
        </p:nvSpPr>
        <p:spPr>
          <a:xfrm>
            <a:off x="525922" y="29777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6C5DB3-32C0-4975-AF9E-FA1CFAB01A97}"/>
              </a:ext>
            </a:extLst>
          </p:cNvPr>
          <p:cNvSpPr/>
          <p:nvPr/>
        </p:nvSpPr>
        <p:spPr>
          <a:xfrm>
            <a:off x="3523123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EBBC63-D455-40AC-9801-68FE281DC6CE}"/>
              </a:ext>
            </a:extLst>
          </p:cNvPr>
          <p:cNvSpPr/>
          <p:nvPr/>
        </p:nvSpPr>
        <p:spPr>
          <a:xfrm>
            <a:off x="4597350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755E6-9FC2-4CD7-8ED0-04213C48F81B}"/>
              </a:ext>
            </a:extLst>
          </p:cNvPr>
          <p:cNvSpPr/>
          <p:nvPr/>
        </p:nvSpPr>
        <p:spPr>
          <a:xfrm>
            <a:off x="525922" y="25623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95C281-1DA7-4289-9435-58173E26511A}"/>
              </a:ext>
            </a:extLst>
          </p:cNvPr>
          <p:cNvSpPr/>
          <p:nvPr/>
        </p:nvSpPr>
        <p:spPr>
          <a:xfrm>
            <a:off x="538539" y="403457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5F23F9-9E94-4EBA-94B2-E70E1E5EE894}"/>
              </a:ext>
            </a:extLst>
          </p:cNvPr>
          <p:cNvSpPr/>
          <p:nvPr/>
        </p:nvSpPr>
        <p:spPr>
          <a:xfrm>
            <a:off x="538539" y="450648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6434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9190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페이지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클릭 시 일반 먹거리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먹거리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대표 이미지와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가격을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 클릭 시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57"/>
          <a:stretch/>
        </p:blipFill>
        <p:spPr>
          <a:xfrm>
            <a:off x="184069" y="1076445"/>
            <a:ext cx="5627520" cy="32034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4E2DF-CCC0-4872-A61E-A76D194DA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8"/>
          <a:stretch/>
        </p:blipFill>
        <p:spPr>
          <a:xfrm>
            <a:off x="4260790" y="2040013"/>
            <a:ext cx="4464110" cy="47132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1475290" y="21305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C1A225-4CE6-4BC4-A7B3-F11C1AE30438}"/>
              </a:ext>
            </a:extLst>
          </p:cNvPr>
          <p:cNvSpPr/>
          <p:nvPr/>
        </p:nvSpPr>
        <p:spPr>
          <a:xfrm>
            <a:off x="4168192" y="204001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B9CF79-1545-4E86-B109-93728C651E44}"/>
              </a:ext>
            </a:extLst>
          </p:cNvPr>
          <p:cNvSpPr/>
          <p:nvPr/>
        </p:nvSpPr>
        <p:spPr>
          <a:xfrm>
            <a:off x="5811589" y="613471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257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9" y="2180795"/>
            <a:ext cx="266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목차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메인 페이지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공지사항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&amp;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자주 묻는 질문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소개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로그인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&amp;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회원가입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먹거리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농장 구경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&amp;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농장 홍보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6.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체험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7.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농업 소식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8. </a:t>
            </a:r>
            <a:r>
              <a:rPr lang="ko-KR" altLang="en-US" sz="1600" dirty="0">
                <a:solidFill>
                  <a:srgbClr val="767171"/>
                </a:solidFill>
                <a:latin typeface="+mj-lt"/>
              </a:rPr>
              <a:t>마이 페이지 </a:t>
            </a:r>
            <a:r>
              <a:rPr lang="en-US" altLang="ko-KR" sz="1600" dirty="0">
                <a:solidFill>
                  <a:srgbClr val="767171"/>
                </a:solidFill>
                <a:latin typeface="+mj-lt"/>
              </a:rPr>
              <a:t>( </a:t>
            </a:r>
            <a:r>
              <a:rPr lang="ko-KR" altLang="en-US" sz="1600" dirty="0">
                <a:solidFill>
                  <a:srgbClr val="767171"/>
                </a:solidFill>
                <a:latin typeface="+mj-lt"/>
              </a:rPr>
              <a:t>농업인 사용자</a:t>
            </a:r>
            <a:r>
              <a:rPr lang="en-US" altLang="ko-KR" sz="1600" dirty="0">
                <a:solidFill>
                  <a:srgbClr val="76717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rgbClr val="767171"/>
                </a:solidFill>
                <a:latin typeface="+mj-lt"/>
              </a:rPr>
              <a:t>일반 사용자 </a:t>
            </a:r>
            <a:r>
              <a:rPr lang="en-US" altLang="ko-KR" sz="1600" dirty="0">
                <a:solidFill>
                  <a:srgbClr val="767171"/>
                </a:solidFill>
                <a:latin typeface="+mj-lt"/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9.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관리자 페이지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83845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상품에 대한 소개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 수 있는 음식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원산지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배달 방법 등을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품목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상품의 옵션을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구매하기 버튼을 누르면 마이페이지의 주문하기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 버튼을 누르면 장바구니에 선택한 판매 상품의 옵션이 장바구니에 담긴다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작성 버튼 클릭 시 리뷰평을 작성할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리뷰평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하트점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등을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더 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아래로 리뷰를 더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54"/>
          <a:stretch/>
        </p:blipFill>
        <p:spPr>
          <a:xfrm>
            <a:off x="153504" y="1106657"/>
            <a:ext cx="4885281" cy="538053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2825763" y="21559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9D33C-509A-433F-8D76-9D833F7DEA4D}"/>
              </a:ext>
            </a:extLst>
          </p:cNvPr>
          <p:cNvSpPr/>
          <p:nvPr/>
        </p:nvSpPr>
        <p:spPr>
          <a:xfrm>
            <a:off x="2825763" y="476388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0216F8-1091-4DBE-AEE3-D243109EC073}"/>
              </a:ext>
            </a:extLst>
          </p:cNvPr>
          <p:cNvSpPr/>
          <p:nvPr/>
        </p:nvSpPr>
        <p:spPr>
          <a:xfrm>
            <a:off x="2825763" y="57513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1AD6F57-678E-4C16-A7FF-B14A42BF6C13}"/>
              </a:ext>
            </a:extLst>
          </p:cNvPr>
          <p:cNvSpPr/>
          <p:nvPr/>
        </p:nvSpPr>
        <p:spPr>
          <a:xfrm>
            <a:off x="4030180" y="5751343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DB727-2120-4C6C-AE79-D7943A58E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1" b="15588"/>
          <a:stretch/>
        </p:blipFill>
        <p:spPr>
          <a:xfrm>
            <a:off x="4503294" y="2590304"/>
            <a:ext cx="4600494" cy="217358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0134A0E-3C13-45B6-92CB-19904C707C1B}"/>
              </a:ext>
            </a:extLst>
          </p:cNvPr>
          <p:cNvSpPr/>
          <p:nvPr/>
        </p:nvSpPr>
        <p:spPr>
          <a:xfrm>
            <a:off x="4421889" y="2869168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D2C4AB-8381-4356-B7A4-BD7578D0B785}"/>
              </a:ext>
            </a:extLst>
          </p:cNvPr>
          <p:cNvSpPr/>
          <p:nvPr/>
        </p:nvSpPr>
        <p:spPr>
          <a:xfrm>
            <a:off x="4369994" y="3264625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F50B396-E6AA-45C4-9261-EE08BADDDF30}"/>
              </a:ext>
            </a:extLst>
          </p:cNvPr>
          <p:cNvSpPr/>
          <p:nvPr/>
        </p:nvSpPr>
        <p:spPr>
          <a:xfrm>
            <a:off x="8097448" y="2888662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57846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2046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윤태성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먹거리 </a:t>
                      </a:r>
                      <a:r>
                        <a:rPr lang="en-US" altLang="ko-KR" sz="1300" dirty="0"/>
                        <a:t>–</a:t>
                      </a:r>
                      <a:r>
                        <a:rPr lang="ko-KR" altLang="en-US" sz="1300" dirty="0"/>
                        <a:t> 리뷰 작성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4-7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사용자는 자신이 구매한 상품에 대한 하트점으로 평가할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안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좋음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아이디가 뜨게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내용을 입력한다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리뷰를 작성한 현재 날짜를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리뷰에 사용할 이미지를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파일 미리보기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선택한 이미지 파일을 미리보기를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리뷰 작성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리뷰가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FEEF66F-1299-4DB3-A7FA-00AF7209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668" y="989150"/>
            <a:ext cx="7745364" cy="56783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F320C3-2F58-4063-9BB8-EE9432278DBE}"/>
              </a:ext>
            </a:extLst>
          </p:cNvPr>
          <p:cNvSpPr/>
          <p:nvPr/>
        </p:nvSpPr>
        <p:spPr>
          <a:xfrm>
            <a:off x="774534" y="20162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C76D35A-EAC0-482B-8FE4-08666A40FD77}"/>
              </a:ext>
            </a:extLst>
          </p:cNvPr>
          <p:cNvSpPr/>
          <p:nvPr/>
        </p:nvSpPr>
        <p:spPr>
          <a:xfrm>
            <a:off x="774534" y="29306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6C5DB3-32C0-4975-AF9E-FA1CFAB01A97}"/>
              </a:ext>
            </a:extLst>
          </p:cNvPr>
          <p:cNvSpPr/>
          <p:nvPr/>
        </p:nvSpPr>
        <p:spPr>
          <a:xfrm>
            <a:off x="3523123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EBBC63-D455-40AC-9801-68FE281DC6CE}"/>
              </a:ext>
            </a:extLst>
          </p:cNvPr>
          <p:cNvSpPr/>
          <p:nvPr/>
        </p:nvSpPr>
        <p:spPr>
          <a:xfrm>
            <a:off x="4597350" y="594834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8755E6-9FC2-4CD7-8ED0-04213C48F81B}"/>
              </a:ext>
            </a:extLst>
          </p:cNvPr>
          <p:cNvSpPr/>
          <p:nvPr/>
        </p:nvSpPr>
        <p:spPr>
          <a:xfrm>
            <a:off x="774534" y="24734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8753653-7317-4066-ACA3-C5DFA0B9FED1}"/>
              </a:ext>
            </a:extLst>
          </p:cNvPr>
          <p:cNvSpPr/>
          <p:nvPr/>
        </p:nvSpPr>
        <p:spPr>
          <a:xfrm>
            <a:off x="774533" y="3883144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6AEE50-3AD6-44FB-B994-458CC8FBF725}"/>
              </a:ext>
            </a:extLst>
          </p:cNvPr>
          <p:cNvSpPr/>
          <p:nvPr/>
        </p:nvSpPr>
        <p:spPr>
          <a:xfrm>
            <a:off x="774533" y="4243566"/>
            <a:ext cx="185195" cy="1851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450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659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>
                <a:latin typeface="+mj-lt"/>
              </a:rPr>
              <a:t>농장 구경 </a:t>
            </a:r>
            <a:r>
              <a:rPr lang="en-US" altLang="ko-KR" sz="2000" dirty="0">
                <a:latin typeface="+mj-lt"/>
              </a:rPr>
              <a:t>&amp; </a:t>
            </a:r>
            <a:r>
              <a:rPr lang="ko-KR" altLang="en-US" sz="2000" dirty="0">
                <a:latin typeface="+mj-lt"/>
              </a:rPr>
              <a:t>농장 홍보 페이지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개인농장 페이지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구경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소개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일기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농장일기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Detial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일기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5-6.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농장 체험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5-7.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농장 체험 신청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5-8.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5-9.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Detail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5-10.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개인 농산물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5-12.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7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75919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구경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 또는 키워드 검색 중 하나를 선택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지역을 선택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키워드를 눌러 필터로 거를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 된 내용을 검색으로 더 자세히 찾거나 처음부터 검색으로 원하는 농장을 검색할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필터 혹은 검색에 일치하는 농장들의 리스트가 나온다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페이지네이션으로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그 항목들을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4812CA0-3055-4151-BBF4-DAE02944A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14"/>
          <a:stretch/>
        </p:blipFill>
        <p:spPr>
          <a:xfrm>
            <a:off x="-249803" y="1298544"/>
            <a:ext cx="4667244" cy="399433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358D31B-89D5-403B-8664-29D55527D021}"/>
              </a:ext>
            </a:extLst>
          </p:cNvPr>
          <p:cNvSpPr/>
          <p:nvPr/>
        </p:nvSpPr>
        <p:spPr>
          <a:xfrm>
            <a:off x="3798192" y="227737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A593A3-4DAC-48F8-B484-5786E413FF46}"/>
              </a:ext>
            </a:extLst>
          </p:cNvPr>
          <p:cNvSpPr/>
          <p:nvPr/>
        </p:nvSpPr>
        <p:spPr>
          <a:xfrm>
            <a:off x="8752" y="241089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D9C64B-8682-453A-999A-91CD9EC92EE3}"/>
              </a:ext>
            </a:extLst>
          </p:cNvPr>
          <p:cNvSpPr/>
          <p:nvPr/>
        </p:nvSpPr>
        <p:spPr>
          <a:xfrm>
            <a:off x="9985" y="302867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E85A24-65E5-4CF0-93BD-ED3E7FAB4E6F}"/>
              </a:ext>
            </a:extLst>
          </p:cNvPr>
          <p:cNvSpPr/>
          <p:nvPr/>
        </p:nvSpPr>
        <p:spPr>
          <a:xfrm>
            <a:off x="8752" y="432432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C98A9B3-BD0C-4B11-878C-1B179CE7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9" r="19609"/>
          <a:stretch/>
        </p:blipFill>
        <p:spPr>
          <a:xfrm>
            <a:off x="4627915" y="1104239"/>
            <a:ext cx="4555414" cy="418863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36913D4-110B-41EB-AFF2-5B70A5591331}"/>
              </a:ext>
            </a:extLst>
          </p:cNvPr>
          <p:cNvSpPr/>
          <p:nvPr/>
        </p:nvSpPr>
        <p:spPr>
          <a:xfrm>
            <a:off x="6390187" y="432432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8AA965-8014-40E1-9CDC-49C94DDA4981}"/>
              </a:ext>
            </a:extLst>
          </p:cNvPr>
          <p:cNvSpPr/>
          <p:nvPr/>
        </p:nvSpPr>
        <p:spPr>
          <a:xfrm>
            <a:off x="4627915" y="10315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A778A7-BB29-430E-838F-C641C5472D99}"/>
              </a:ext>
            </a:extLst>
          </p:cNvPr>
          <p:cNvSpPr/>
          <p:nvPr/>
        </p:nvSpPr>
        <p:spPr>
          <a:xfrm>
            <a:off x="-249803" y="1307509"/>
            <a:ext cx="4667244" cy="70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41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41908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소개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농장을 대표하는 이미지를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농장의 지도를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농장이름 혹은 대표 이미지를 바꿀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F77668D-4E82-4D8B-82C2-65F87ADF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8"/>
          <a:stretch/>
        </p:blipFill>
        <p:spPr>
          <a:xfrm>
            <a:off x="4742532" y="1258527"/>
            <a:ext cx="4450629" cy="410005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EB481BF-946E-4B49-ABE1-F959E9ABA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18"/>
          <a:stretch/>
        </p:blipFill>
        <p:spPr>
          <a:xfrm>
            <a:off x="-275303" y="1258528"/>
            <a:ext cx="5017835" cy="410005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756E535-FA6E-4010-89A1-14F0D1988A10}"/>
              </a:ext>
            </a:extLst>
          </p:cNvPr>
          <p:cNvSpPr/>
          <p:nvPr/>
        </p:nvSpPr>
        <p:spPr>
          <a:xfrm>
            <a:off x="0" y="224879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C128FB4-10B6-4773-BE56-C7ACCBC40949}"/>
              </a:ext>
            </a:extLst>
          </p:cNvPr>
          <p:cNvSpPr/>
          <p:nvPr/>
        </p:nvSpPr>
        <p:spPr>
          <a:xfrm>
            <a:off x="4969165" y="136590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E31FA5-FF70-4FBC-9B34-978C8004D767}"/>
              </a:ext>
            </a:extLst>
          </p:cNvPr>
          <p:cNvSpPr/>
          <p:nvPr/>
        </p:nvSpPr>
        <p:spPr>
          <a:xfrm>
            <a:off x="8349279" y="369123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49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05438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일기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5-3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농장의 이름을 바꿀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네비게이션을 두에 더 상세 페이지로의 이동도 가능하게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게시물의 사진을 확인 할 수 있게끔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 포함 된 배치를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 설정을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일기를 작성할 수 있게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관라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하기로 게시물을 관리할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EBDC2-0D61-47C1-9D59-CB095EF1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27" y="863586"/>
            <a:ext cx="7173395" cy="580760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358D31B-89D5-403B-8664-29D55527D021}"/>
              </a:ext>
            </a:extLst>
          </p:cNvPr>
          <p:cNvSpPr/>
          <p:nvPr/>
        </p:nvSpPr>
        <p:spPr>
          <a:xfrm>
            <a:off x="631340" y="11839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A593A3-4DAC-48F8-B484-5786E413FF46}"/>
              </a:ext>
            </a:extLst>
          </p:cNvPr>
          <p:cNvSpPr/>
          <p:nvPr/>
        </p:nvSpPr>
        <p:spPr>
          <a:xfrm>
            <a:off x="631340" y="16986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D9C64B-8682-453A-999A-91CD9EC92EE3}"/>
              </a:ext>
            </a:extLst>
          </p:cNvPr>
          <p:cNvSpPr/>
          <p:nvPr/>
        </p:nvSpPr>
        <p:spPr>
          <a:xfrm>
            <a:off x="2647992" y="16986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E85A24-65E5-4CF0-93BD-ED3E7FAB4E6F}"/>
              </a:ext>
            </a:extLst>
          </p:cNvPr>
          <p:cNvSpPr/>
          <p:nvPr/>
        </p:nvSpPr>
        <p:spPr>
          <a:xfrm>
            <a:off x="2883966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8AA965-8014-40E1-9CDC-49C94DDA4981}"/>
              </a:ext>
            </a:extLst>
          </p:cNvPr>
          <p:cNvSpPr/>
          <p:nvPr/>
        </p:nvSpPr>
        <p:spPr>
          <a:xfrm>
            <a:off x="6096000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75525FA-3F95-423A-87FE-149643C227DB}"/>
              </a:ext>
            </a:extLst>
          </p:cNvPr>
          <p:cNvSpPr/>
          <p:nvPr/>
        </p:nvSpPr>
        <p:spPr>
          <a:xfrm>
            <a:off x="6891374" y="540705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15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00931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농장일기 </a:t>
                      </a:r>
                      <a:r>
                        <a:rPr lang="en-US" altLang="ko-KR" sz="1300" dirty="0" err="1"/>
                        <a:t>Detial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등의 정보를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텍스트를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추가된 이미지를 전부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유투브 링크를 걸어준다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27BF86-FCD8-44D2-BFD5-A11309B60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8" b="7240"/>
          <a:stretch/>
        </p:blipFill>
        <p:spPr>
          <a:xfrm>
            <a:off x="1641485" y="840657"/>
            <a:ext cx="6150242" cy="592885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3655837-CFEA-4821-8904-F9620A172C0D}"/>
              </a:ext>
            </a:extLst>
          </p:cNvPr>
          <p:cNvSpPr/>
          <p:nvPr/>
        </p:nvSpPr>
        <p:spPr>
          <a:xfrm>
            <a:off x="1877459" y="126401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DA52C97-0DE2-4B3A-A621-B81CDC7BBF4C}"/>
              </a:ext>
            </a:extLst>
          </p:cNvPr>
          <p:cNvSpPr/>
          <p:nvPr/>
        </p:nvSpPr>
        <p:spPr>
          <a:xfrm>
            <a:off x="2309576" y="26210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B6BA6F-A6C3-4360-85A2-03F53AB9E24F}"/>
              </a:ext>
            </a:extLst>
          </p:cNvPr>
          <p:cNvSpPr/>
          <p:nvPr/>
        </p:nvSpPr>
        <p:spPr>
          <a:xfrm>
            <a:off x="3106491" y="329548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4B6252-357B-4598-A240-853D0257C962}"/>
              </a:ext>
            </a:extLst>
          </p:cNvPr>
          <p:cNvSpPr/>
          <p:nvPr/>
        </p:nvSpPr>
        <p:spPr>
          <a:xfrm>
            <a:off x="3224478" y="489898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8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54472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일기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DatePicker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날짜를 선택하게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일에 대한 것인지 제목을 설정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일에 대한 상세 사항을 작성할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 업로드를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최대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유투브 링크를 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등록으로 글을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B5A1C57-2A1D-4754-AB18-8EF8A99FF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44"/>
          <a:stretch/>
        </p:blipFill>
        <p:spPr>
          <a:xfrm>
            <a:off x="-275303" y="1210810"/>
            <a:ext cx="4906297" cy="43640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294967" y="293996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294967" y="380454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294967" y="466911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9D918AD-4495-4DB7-BEEE-B5B265A09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5"/>
          <a:stretch/>
        </p:blipFill>
        <p:spPr>
          <a:xfrm>
            <a:off x="4630994" y="1210810"/>
            <a:ext cx="4572000" cy="436408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5073446" y="12831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5073446" y="233024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6415549" y="34405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1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05043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체험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페이지 개별 네비게이션 바이다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네비게이션으로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썸네일을 포함한 리스트 배치로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페이지네이션이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존재하여 리스트를 더 편리하게 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체험을 등록 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체험을 삭제할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BFE348-C972-4241-B0D7-014B7A8B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" y="1101094"/>
            <a:ext cx="7718324" cy="519155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294967" y="86433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442450" y="186219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2590798" y="172867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2826772" y="49407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6194321" y="507422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7103806" y="49407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482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60201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농장 체험 신청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체험의 종목을 설정할 수 있다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체험의 이름을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참여 가능 인원을 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요금을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체험을 할 지 상세히 작성한다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체험에 대한 이미지를 올릴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 일정에 대한 설명을 작성한다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외의 상세 주소를 적어준다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80A6DC6-BDA7-4506-911F-1A3FC577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20"/>
          <a:stretch/>
        </p:blipFill>
        <p:spPr>
          <a:xfrm>
            <a:off x="0" y="1299656"/>
            <a:ext cx="4680155" cy="426540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7A08D0F-C003-4C94-AD4C-E44741274A54}"/>
              </a:ext>
            </a:extLst>
          </p:cNvPr>
          <p:cNvSpPr/>
          <p:nvPr/>
        </p:nvSpPr>
        <p:spPr>
          <a:xfrm>
            <a:off x="363790" y="247610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06BA911-1471-400D-8D16-6C650679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0"/>
          <a:stretch/>
        </p:blipFill>
        <p:spPr>
          <a:xfrm>
            <a:off x="4412592" y="1245579"/>
            <a:ext cx="4760906" cy="431276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72020A5-5634-442C-BFD7-8A49B4070AD9}"/>
              </a:ext>
            </a:extLst>
          </p:cNvPr>
          <p:cNvSpPr/>
          <p:nvPr/>
        </p:nvSpPr>
        <p:spPr>
          <a:xfrm>
            <a:off x="363790" y="30216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DC66BE-641C-4BBA-B85E-DC6C500AB920}"/>
              </a:ext>
            </a:extLst>
          </p:cNvPr>
          <p:cNvSpPr/>
          <p:nvPr/>
        </p:nvSpPr>
        <p:spPr>
          <a:xfrm>
            <a:off x="363790" y="356725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A2D38E-A0BA-46CA-8139-71B158F46221}"/>
              </a:ext>
            </a:extLst>
          </p:cNvPr>
          <p:cNvSpPr/>
          <p:nvPr/>
        </p:nvSpPr>
        <p:spPr>
          <a:xfrm>
            <a:off x="342035" y="4112831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C3D4-9AFE-4B34-91F6-1BBB6BC3F3AE}"/>
              </a:ext>
            </a:extLst>
          </p:cNvPr>
          <p:cNvSpPr/>
          <p:nvPr/>
        </p:nvSpPr>
        <p:spPr>
          <a:xfrm>
            <a:off x="4680155" y="124237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E2CD5AC-9D8A-41FC-8045-5E97CBC444B7}"/>
              </a:ext>
            </a:extLst>
          </p:cNvPr>
          <p:cNvSpPr/>
          <p:nvPr/>
        </p:nvSpPr>
        <p:spPr>
          <a:xfrm>
            <a:off x="4719484" y="2087016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68415B-1F90-4528-A175-0DCAC5A1E16C}"/>
              </a:ext>
            </a:extLst>
          </p:cNvPr>
          <p:cNvSpPr/>
          <p:nvPr/>
        </p:nvSpPr>
        <p:spPr>
          <a:xfrm>
            <a:off x="363790" y="467368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39A6EA-20E3-44F7-8F9F-3F63FBDF4FBB}"/>
              </a:ext>
            </a:extLst>
          </p:cNvPr>
          <p:cNvSpPr/>
          <p:nvPr/>
        </p:nvSpPr>
        <p:spPr>
          <a:xfrm>
            <a:off x="4719484" y="370076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14C018-D68D-434B-A0FB-DDC3899628F2}"/>
              </a:ext>
            </a:extLst>
          </p:cNvPr>
          <p:cNvSpPr/>
          <p:nvPr/>
        </p:nvSpPr>
        <p:spPr>
          <a:xfrm>
            <a:off x="6115664" y="480719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47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2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메인 페이지</a:t>
            </a:r>
            <a:r>
              <a:rPr lang="en-US" altLang="ko-KR" sz="2000" dirty="0"/>
              <a:t>, </a:t>
            </a:r>
            <a:r>
              <a:rPr lang="ko-KR" altLang="en-US" sz="2000" dirty="0"/>
              <a:t>공지사항</a:t>
            </a:r>
            <a:r>
              <a:rPr lang="en-US" altLang="ko-KR" sz="2000" dirty="0"/>
              <a:t>&amp; </a:t>
            </a:r>
            <a:r>
              <a:rPr lang="ko-KR" altLang="en-US" sz="2000" dirty="0"/>
              <a:t>자주 묻는 질문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메인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서브메뉴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공지사항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자주 묻는 질문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01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8637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페이지 개별 네비게이션 바이다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네비게이션으로 접근성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대한 리스트를 작성하고 체크 박스로 그 리스트를 관리 용이하게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리스트 접근성을 높인다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작성을 할 수 있게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DD392FD-ECC7-4DA6-A875-3CD36B29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9" y="1248045"/>
            <a:ext cx="7210649" cy="505443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891132" y="111453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0ECA47-4064-4534-956D-02CFCB1DB67B}"/>
              </a:ext>
            </a:extLst>
          </p:cNvPr>
          <p:cNvSpPr/>
          <p:nvPr/>
        </p:nvSpPr>
        <p:spPr>
          <a:xfrm>
            <a:off x="1009119" y="222906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2529515" y="236257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41C347E-46B8-4DCE-945B-FA81CA3DB4E5}"/>
              </a:ext>
            </a:extLst>
          </p:cNvPr>
          <p:cNvSpPr/>
          <p:nvPr/>
        </p:nvSpPr>
        <p:spPr>
          <a:xfrm>
            <a:off x="3382297" y="486954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602BE6-C36B-475B-BD2E-45057312B7CC}"/>
              </a:ext>
            </a:extLst>
          </p:cNvPr>
          <p:cNvSpPr/>
          <p:nvPr/>
        </p:nvSpPr>
        <p:spPr>
          <a:xfrm>
            <a:off x="7089059" y="473603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672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20738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r>
                        <a:rPr lang="en-US" altLang="ko-KR" sz="1300" dirty="0"/>
                        <a:t> Detail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질문 제목과 상세 사항 그리고 내용까지 볼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농장 주인일 경우 답변을 그 자리에서 바로 달아줄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5FC996-A3DF-4CDB-B22C-F35C6D89F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38" y="895634"/>
            <a:ext cx="6008727" cy="595343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1828801" y="1930479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5E1E82E-1A9E-40E1-84C1-612AEBAF93A9}"/>
              </a:ext>
            </a:extLst>
          </p:cNvPr>
          <p:cNvSpPr/>
          <p:nvPr/>
        </p:nvSpPr>
        <p:spPr>
          <a:xfrm>
            <a:off x="1710814" y="425625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80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0339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/>
                        <a:t>QnA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5-10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제목과 질문만 쓸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등록으로 바로 내용을 리스트에 삽입해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0E59E5D-41B4-4E86-89F2-8C4DF5736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5" y="1268360"/>
            <a:ext cx="7206920" cy="529942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1494503" y="257215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3618272" y="53226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892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25171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개인 농산물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농사 페이지 개별의 네비게이션을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사이드 네비게이션을 두에 더 상세 페이지로의 이동도 가능하게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게시물의 사진을 확인 할 수 있게끔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썸네일 포함 된 배치를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페이지네이션으로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 설정을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추가하기로 새로운 상품을 추가할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0440BE-89A2-48AA-905F-92AA47B6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5" y="1281947"/>
            <a:ext cx="7233749" cy="496153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936858" y="114843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0ECA47-4064-4534-956D-02CFCB1DB67B}"/>
              </a:ext>
            </a:extLst>
          </p:cNvPr>
          <p:cNvSpPr/>
          <p:nvPr/>
        </p:nvSpPr>
        <p:spPr>
          <a:xfrm>
            <a:off x="936858" y="202584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2502980" y="202584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306A671-1267-4A6E-8419-E126A9BBC439}"/>
              </a:ext>
            </a:extLst>
          </p:cNvPr>
          <p:cNvSpPr/>
          <p:nvPr/>
        </p:nvSpPr>
        <p:spPr>
          <a:xfrm>
            <a:off x="3314141" y="52164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8D5BF27-A939-4C2D-B7F7-95CC2EA88967}"/>
              </a:ext>
            </a:extLst>
          </p:cNvPr>
          <p:cNvSpPr/>
          <p:nvPr/>
        </p:nvSpPr>
        <p:spPr>
          <a:xfrm>
            <a:off x="6824257" y="5216410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420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29898"/>
              </p:ext>
            </p:extLst>
          </p:nvPr>
        </p:nvGraphicFramePr>
        <p:xfrm>
          <a:off x="-275303" y="0"/>
          <a:ext cx="12467304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38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14237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86232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8770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335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53443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김진규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/>
                        <a:t>상품등록 작성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5-12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이름을 작성해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품질을 드롭다운 기능으로 설정해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가격을 설정해준다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상품의 사진을 업로드 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유통기간을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Picker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이용해서 정해준다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외 상세 내용을 작성해 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EEA87B-8356-4976-96CE-8B1BA5BCF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0"/>
          <a:stretch/>
        </p:blipFill>
        <p:spPr>
          <a:xfrm>
            <a:off x="-245806" y="1268360"/>
            <a:ext cx="4945625" cy="43212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14EB86B-54DE-4D23-8B62-D96616A9BC98}"/>
              </a:ext>
            </a:extLst>
          </p:cNvPr>
          <p:cNvSpPr/>
          <p:nvPr/>
        </p:nvSpPr>
        <p:spPr>
          <a:xfrm>
            <a:off x="235974" y="3014604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311977-4FFB-4617-A22B-7E960B88A8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81"/>
          <a:stretch/>
        </p:blipFill>
        <p:spPr>
          <a:xfrm>
            <a:off x="4699819" y="1268359"/>
            <a:ext cx="4503175" cy="432127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8AEB80A-7289-41B7-BA2C-F8F655909D00}"/>
              </a:ext>
            </a:extLst>
          </p:cNvPr>
          <p:cNvSpPr/>
          <p:nvPr/>
        </p:nvSpPr>
        <p:spPr>
          <a:xfrm>
            <a:off x="5102943" y="1268357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A866DF-339F-4A0F-BF54-A3AB186117BE}"/>
              </a:ext>
            </a:extLst>
          </p:cNvPr>
          <p:cNvSpPr/>
          <p:nvPr/>
        </p:nvSpPr>
        <p:spPr>
          <a:xfrm>
            <a:off x="235974" y="3924088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B09E9A-2AAA-4277-9DEA-F05538509230}"/>
              </a:ext>
            </a:extLst>
          </p:cNvPr>
          <p:cNvSpPr/>
          <p:nvPr/>
        </p:nvSpPr>
        <p:spPr>
          <a:xfrm>
            <a:off x="235974" y="451543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62B5D-4232-4E27-B852-FC2E762D2069}"/>
              </a:ext>
            </a:extLst>
          </p:cNvPr>
          <p:cNvSpPr/>
          <p:nvPr/>
        </p:nvSpPr>
        <p:spPr>
          <a:xfrm>
            <a:off x="5102943" y="1906555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035767-5E19-4620-AA02-D0EF3B85927D}"/>
              </a:ext>
            </a:extLst>
          </p:cNvPr>
          <p:cNvSpPr/>
          <p:nvPr/>
        </p:nvSpPr>
        <p:spPr>
          <a:xfrm>
            <a:off x="5102943" y="2976383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84B508D-E34F-41A2-8507-741F527146AC}"/>
              </a:ext>
            </a:extLst>
          </p:cNvPr>
          <p:cNvSpPr/>
          <p:nvPr/>
        </p:nvSpPr>
        <p:spPr>
          <a:xfrm>
            <a:off x="6420465" y="4248402"/>
            <a:ext cx="235974" cy="2670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78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659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6. </a:t>
            </a:r>
            <a:r>
              <a:rPr lang="ko-KR" altLang="en-US" sz="2000" dirty="0"/>
              <a:t>체험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164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6-1.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목록페이지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, 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r>
              <a:rPr lang="en-US" altLang="ko-KR" sz="1600" dirty="0">
                <a:solidFill>
                  <a:srgbClr val="767171"/>
                </a:solidFill>
              </a:rPr>
              <a:t>6-2.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상세페이지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r>
              <a:rPr lang="en-US" altLang="ko-KR" sz="1600" dirty="0">
                <a:solidFill>
                  <a:srgbClr val="767171"/>
                </a:solidFill>
              </a:rPr>
              <a:t>6-3.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상세페이지</a:t>
            </a:r>
            <a:r>
              <a:rPr lang="en-US" altLang="ko-KR" sz="1600" dirty="0">
                <a:solidFill>
                  <a:srgbClr val="767171"/>
                </a:solidFill>
              </a:rPr>
              <a:t>(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6-4.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신청서 작성 페이지</a:t>
            </a:r>
            <a:r>
              <a:rPr lang="en-US" altLang="ko-KR" sz="1600" dirty="0">
                <a:solidFill>
                  <a:srgbClr val="767171"/>
                </a:solidFill>
              </a:rPr>
              <a:t> (</a:t>
            </a:r>
            <a:r>
              <a:rPr lang="ko-KR" altLang="en-US" sz="1600" dirty="0">
                <a:solidFill>
                  <a:srgbClr val="767171"/>
                </a:solidFill>
              </a:rPr>
              <a:t>체험농장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  <a:endParaRPr lang="ko-KR" altLang="en-US" sz="1600" dirty="0">
              <a:solidFill>
                <a:srgbClr val="76717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6-5. </a:t>
            </a:r>
            <a:r>
              <a:rPr lang="ko-KR" altLang="en-US" sz="1600" dirty="0">
                <a:solidFill>
                  <a:srgbClr val="767171"/>
                </a:solidFill>
              </a:rPr>
              <a:t>체험</a:t>
            </a:r>
            <a:r>
              <a:rPr lang="en-US" altLang="ko-KR" sz="1600" dirty="0">
                <a:solidFill>
                  <a:srgbClr val="767171"/>
                </a:solidFill>
              </a:rPr>
              <a:t>-</a:t>
            </a:r>
            <a:r>
              <a:rPr lang="ko-KR" altLang="en-US" sz="1600" dirty="0">
                <a:solidFill>
                  <a:srgbClr val="767171"/>
                </a:solidFill>
              </a:rPr>
              <a:t>신청서 작성 페이지</a:t>
            </a:r>
            <a:r>
              <a:rPr lang="en-US" altLang="ko-KR" sz="1600" dirty="0">
                <a:solidFill>
                  <a:srgbClr val="767171"/>
                </a:solidFill>
              </a:rPr>
              <a:t> (</a:t>
            </a:r>
            <a:r>
              <a:rPr lang="ko-KR" altLang="en-US" sz="1600" dirty="0">
                <a:solidFill>
                  <a:srgbClr val="767171"/>
                </a:solidFill>
              </a:rPr>
              <a:t>일손 돕기</a:t>
            </a:r>
            <a:r>
              <a:rPr lang="en-US" altLang="ko-KR" sz="1600" dirty="0">
                <a:solidFill>
                  <a:srgbClr val="76717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76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06259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목록페이지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농장체험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페이지에서 목록들을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썸네일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간단한 설명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목록 페이지에서 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또는 일손 돕기에 대한 간단한 설명과 썸네일을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목록 글의 제목 또는 내용으로 검색할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0"/>
          <a:stretch/>
        </p:blipFill>
        <p:spPr>
          <a:xfrm>
            <a:off x="510022" y="1165945"/>
            <a:ext cx="3527380" cy="5522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4"/>
          <a:stretch/>
        </p:blipFill>
        <p:spPr>
          <a:xfrm>
            <a:off x="4628887" y="1165690"/>
            <a:ext cx="3544527" cy="552303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480F7E-8EBB-4ED1-AC18-30EBC3F049F0}"/>
              </a:ext>
            </a:extLst>
          </p:cNvPr>
          <p:cNvSpPr/>
          <p:nvPr/>
        </p:nvSpPr>
        <p:spPr>
          <a:xfrm>
            <a:off x="634804" y="182132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89C931-5EF7-430C-81D4-706069143B90}"/>
              </a:ext>
            </a:extLst>
          </p:cNvPr>
          <p:cNvSpPr/>
          <p:nvPr/>
        </p:nvSpPr>
        <p:spPr>
          <a:xfrm>
            <a:off x="4833617" y="182132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EFC5D4-8CE6-4558-B59C-26CA765897DD}"/>
              </a:ext>
            </a:extLst>
          </p:cNvPr>
          <p:cNvSpPr/>
          <p:nvPr/>
        </p:nvSpPr>
        <p:spPr>
          <a:xfrm>
            <a:off x="1659530" y="61871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E86D97-8A15-4C86-B480-44D586E83101}"/>
              </a:ext>
            </a:extLst>
          </p:cNvPr>
          <p:cNvSpPr/>
          <p:nvPr/>
        </p:nvSpPr>
        <p:spPr>
          <a:xfrm>
            <a:off x="5811857" y="61871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C992489-1763-4176-BA63-EA3489FD3F1E}"/>
              </a:ext>
            </a:extLst>
          </p:cNvPr>
          <p:cNvSpPr/>
          <p:nvPr/>
        </p:nvSpPr>
        <p:spPr>
          <a:xfrm>
            <a:off x="1803546" y="230945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35AA6C-0666-4126-8D78-A0EA55AC081D}"/>
              </a:ext>
            </a:extLst>
          </p:cNvPr>
          <p:cNvSpPr/>
          <p:nvPr/>
        </p:nvSpPr>
        <p:spPr>
          <a:xfrm>
            <a:off x="6020340" y="230945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C9E0E72-93D5-4FEC-9CE0-D4C125E2DB3E}"/>
              </a:ext>
            </a:extLst>
          </p:cNvPr>
          <p:cNvSpPr/>
          <p:nvPr/>
        </p:nvSpPr>
        <p:spPr>
          <a:xfrm>
            <a:off x="1587522" y="58875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2DE7031-FCBA-4BC4-AAEF-BA2CB5671048}"/>
              </a:ext>
            </a:extLst>
          </p:cNvPr>
          <p:cNvSpPr/>
          <p:nvPr/>
        </p:nvSpPr>
        <p:spPr>
          <a:xfrm>
            <a:off x="5739849" y="58875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22268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88675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상세페이지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농장체험 상세페이지에서 체험 명을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체험의 이미지들을 슬라이더로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간단한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운영시기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참여 가능 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 등을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일정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체험의 일정을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오시는 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체험할 농장으로 오는 방법을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신청서 예약 버튼을 누르면 신청서를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작성하는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전화 예약 버튼을 누르면 전화 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 버튼을 누르면 체험농장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다이얼로그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버튼을 누르면 전화번호를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번호를 클릭하면 클립보드로 복사됩니다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0"/>
          <a:stretch/>
        </p:blipFill>
        <p:spPr>
          <a:xfrm>
            <a:off x="623227" y="1165692"/>
            <a:ext cx="3460046" cy="5334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11918"/>
          <a:stretch/>
        </p:blipFill>
        <p:spPr>
          <a:xfrm>
            <a:off x="4521276" y="1166935"/>
            <a:ext cx="3616064" cy="334931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773AE9-8EA3-471E-95E8-DAB8E96E0822}"/>
              </a:ext>
            </a:extLst>
          </p:cNvPr>
          <p:cNvSpPr/>
          <p:nvPr/>
        </p:nvSpPr>
        <p:spPr>
          <a:xfrm>
            <a:off x="697557" y="17765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C21D49-D7C8-4E4F-8511-8BA20A8C0A3A}"/>
              </a:ext>
            </a:extLst>
          </p:cNvPr>
          <p:cNvSpPr/>
          <p:nvPr/>
        </p:nvSpPr>
        <p:spPr>
          <a:xfrm>
            <a:off x="841573" y="219404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D78476-9D3F-4827-834B-DB3ED58789F6}"/>
              </a:ext>
            </a:extLst>
          </p:cNvPr>
          <p:cNvSpPr/>
          <p:nvPr/>
        </p:nvSpPr>
        <p:spPr>
          <a:xfrm>
            <a:off x="709856" y="415819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7197C5-57B0-4009-8DDC-03193115D471}"/>
              </a:ext>
            </a:extLst>
          </p:cNvPr>
          <p:cNvSpPr/>
          <p:nvPr/>
        </p:nvSpPr>
        <p:spPr>
          <a:xfrm>
            <a:off x="709856" y="53238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7DA721-DC85-43BA-903B-EDAA3525C64C}"/>
              </a:ext>
            </a:extLst>
          </p:cNvPr>
          <p:cNvSpPr/>
          <p:nvPr/>
        </p:nvSpPr>
        <p:spPr>
          <a:xfrm>
            <a:off x="4562484" y="117672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933170-A1FF-4471-902B-CBA38863809A}"/>
              </a:ext>
            </a:extLst>
          </p:cNvPr>
          <p:cNvSpPr/>
          <p:nvPr/>
        </p:nvSpPr>
        <p:spPr>
          <a:xfrm>
            <a:off x="5443508" y="38976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8E5847-3841-4141-8C02-31C163689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3" b="12145"/>
          <a:stretch/>
        </p:blipFill>
        <p:spPr>
          <a:xfrm>
            <a:off x="4504672" y="4647047"/>
            <a:ext cx="3632668" cy="1851976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4CE29587-C3B8-4EBF-93AE-2ACBAD042D3E}"/>
              </a:ext>
            </a:extLst>
          </p:cNvPr>
          <p:cNvSpPr/>
          <p:nvPr/>
        </p:nvSpPr>
        <p:spPr>
          <a:xfrm>
            <a:off x="5587524" y="51798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32695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77628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상세페이지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상세페이지에서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명을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돕기의 이미지들을 슬라이더로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간단한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운영시기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참여 가능 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 등을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일정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작업의 일정을 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오시는 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장소로 오는 방법을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알려줍니다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신청서 예약 버튼을 누르면 신청서를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작성하는 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전화 예약 버튼을 누르면 전화 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목록으로 버튼을 누르면 체험농장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다이얼로그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 예약 버튼을 누르면 전화번호를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복사할 수 있는 다이얼로그가 나타납니다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번호를 클릭하면 클립보드로 복사됩니다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30"/>
          <a:stretch/>
        </p:blipFill>
        <p:spPr>
          <a:xfrm>
            <a:off x="513153" y="1244080"/>
            <a:ext cx="3494970" cy="53899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2" b="11635"/>
          <a:stretch/>
        </p:blipFill>
        <p:spPr>
          <a:xfrm>
            <a:off x="4521276" y="1244080"/>
            <a:ext cx="3662603" cy="346768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71E148D-8C01-478D-8812-9AD6F127A524}"/>
              </a:ext>
            </a:extLst>
          </p:cNvPr>
          <p:cNvSpPr/>
          <p:nvPr/>
        </p:nvSpPr>
        <p:spPr>
          <a:xfrm>
            <a:off x="637026" y="185718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3DBAEB7-9082-4445-A8B8-979F294FF64E}"/>
              </a:ext>
            </a:extLst>
          </p:cNvPr>
          <p:cNvSpPr/>
          <p:nvPr/>
        </p:nvSpPr>
        <p:spPr>
          <a:xfrm>
            <a:off x="709034" y="227224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56E812-886C-40EA-BAB7-34F703BD2451}"/>
              </a:ext>
            </a:extLst>
          </p:cNvPr>
          <p:cNvSpPr/>
          <p:nvPr/>
        </p:nvSpPr>
        <p:spPr>
          <a:xfrm>
            <a:off x="565018" y="429772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253911-4794-4046-B3B1-30B51C7FFD61}"/>
              </a:ext>
            </a:extLst>
          </p:cNvPr>
          <p:cNvSpPr/>
          <p:nvPr/>
        </p:nvSpPr>
        <p:spPr>
          <a:xfrm>
            <a:off x="565018" y="536205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3AC86A-F658-476B-ADA1-FFAEB0D8CB63}"/>
              </a:ext>
            </a:extLst>
          </p:cNvPr>
          <p:cNvSpPr/>
          <p:nvPr/>
        </p:nvSpPr>
        <p:spPr>
          <a:xfrm>
            <a:off x="4622109" y="12724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4AB59-F567-4FBA-A301-811822FE4EE2}"/>
              </a:ext>
            </a:extLst>
          </p:cNvPr>
          <p:cNvSpPr/>
          <p:nvPr/>
        </p:nvSpPr>
        <p:spPr>
          <a:xfrm>
            <a:off x="5469291" y="401417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4AAD3-90FB-4FA7-95F1-D217CBF35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13" b="12145"/>
          <a:stretch/>
        </p:blipFill>
        <p:spPr>
          <a:xfrm>
            <a:off x="4521276" y="4782030"/>
            <a:ext cx="3662602" cy="18519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4AAB518-D609-448E-B9C2-40B33BEBBEB3}"/>
              </a:ext>
            </a:extLst>
          </p:cNvPr>
          <p:cNvSpPr/>
          <p:nvPr/>
        </p:nvSpPr>
        <p:spPr>
          <a:xfrm>
            <a:off x="5397283" y="521804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34730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07531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신청서 작성 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체험농장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 미만의 사람이 체험 농장 신청할 때 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혹은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방법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요금을 계산하여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방법을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계좌이체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취소버튼을 누르면 해당 체험의 상세보기 페이지로 넘어간다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버튼을 누르면 해당 체험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신청서가 접수된다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신청서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 이상의 사람이 체험 농장을 신청할 때 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단체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대표 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대표 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9"/>
          <a:stretch/>
        </p:blipFill>
        <p:spPr>
          <a:xfrm>
            <a:off x="356312" y="1401671"/>
            <a:ext cx="4115711" cy="50505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8"/>
          <a:stretch/>
        </p:blipFill>
        <p:spPr>
          <a:xfrm>
            <a:off x="4828335" y="1401671"/>
            <a:ext cx="3656105" cy="505056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51A2970-C0AB-41A2-9E65-CD3C801A15DA}"/>
              </a:ext>
            </a:extLst>
          </p:cNvPr>
          <p:cNvSpPr/>
          <p:nvPr/>
        </p:nvSpPr>
        <p:spPr>
          <a:xfrm>
            <a:off x="486876" y="24057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B7811E-659A-47F2-8A43-9E7B458E8535}"/>
              </a:ext>
            </a:extLst>
          </p:cNvPr>
          <p:cNvSpPr/>
          <p:nvPr/>
        </p:nvSpPr>
        <p:spPr>
          <a:xfrm>
            <a:off x="486876" y="52423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3A50889-45B9-4AA5-A53B-9A35A5F2DB93}"/>
              </a:ext>
            </a:extLst>
          </p:cNvPr>
          <p:cNvSpPr/>
          <p:nvPr/>
        </p:nvSpPr>
        <p:spPr>
          <a:xfrm>
            <a:off x="1763246" y="58429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55FFE6-B024-4864-9AF6-0FCC61E998E5}"/>
              </a:ext>
            </a:extLst>
          </p:cNvPr>
          <p:cNvSpPr/>
          <p:nvPr/>
        </p:nvSpPr>
        <p:spPr>
          <a:xfrm>
            <a:off x="4905915" y="23337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18D603-DB9E-45B9-B1C6-819B1C6980CB}"/>
              </a:ext>
            </a:extLst>
          </p:cNvPr>
          <p:cNvSpPr/>
          <p:nvPr/>
        </p:nvSpPr>
        <p:spPr>
          <a:xfrm>
            <a:off x="4905915" y="53143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27AA5C-FAD9-48CF-950B-4794244AE324}"/>
              </a:ext>
            </a:extLst>
          </p:cNvPr>
          <p:cNvSpPr/>
          <p:nvPr/>
        </p:nvSpPr>
        <p:spPr>
          <a:xfrm>
            <a:off x="6096000" y="58678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926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99440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1-1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Header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오늘의 날씨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경매가격을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검색이 들어간다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먹거리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농장구경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농업소식으로 구성되어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 슬라이더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어떤 사이트인지 알려주는 이미지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슬라이더이다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제철 먹거리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페이지의 제철 먹거리 중 인기있는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가지 나열하여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더보기를 클릭하여 판매 페이지로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이달의 농장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구경 페이지에서 농장 페이지의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방문수가 높은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Top3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농장들을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이야기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농업인에 관련된 기사 컬럼이나 농업인이 쓴 글 목록에 대해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최신순으로 해당 글 목록을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7. Footer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회사의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이용약관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개인정보처리방침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 무단수집 거부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질문으로 가는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링크가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D1F0E4-DDD6-4FC8-B231-5B33B46A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20"/>
          <a:stretch/>
        </p:blipFill>
        <p:spPr>
          <a:xfrm>
            <a:off x="349624" y="1067081"/>
            <a:ext cx="4137455" cy="552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6AD05-4F84-4C54-B82A-7FAD14956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2"/>
          <a:stretch/>
        </p:blipFill>
        <p:spPr>
          <a:xfrm>
            <a:off x="4691576" y="1067081"/>
            <a:ext cx="4058682" cy="552352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554121" y="10682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60D244F-FDEC-47E9-AA12-01C73FA3D2A3}"/>
              </a:ext>
            </a:extLst>
          </p:cNvPr>
          <p:cNvSpPr/>
          <p:nvPr/>
        </p:nvSpPr>
        <p:spPr>
          <a:xfrm>
            <a:off x="349624" y="14717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18EEC1-5EBF-4BA8-83F8-979BF2FE8C5B}"/>
              </a:ext>
            </a:extLst>
          </p:cNvPr>
          <p:cNvSpPr/>
          <p:nvPr/>
        </p:nvSpPr>
        <p:spPr>
          <a:xfrm>
            <a:off x="453528" y="187632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E273B47-6CB7-4452-BB6C-F0079F0AF213}"/>
              </a:ext>
            </a:extLst>
          </p:cNvPr>
          <p:cNvSpPr/>
          <p:nvPr/>
        </p:nvSpPr>
        <p:spPr>
          <a:xfrm>
            <a:off x="428616" y="462193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6A0FC23-A6E8-45CF-A57C-3208B6FBEAA7}"/>
              </a:ext>
            </a:extLst>
          </p:cNvPr>
          <p:cNvSpPr/>
          <p:nvPr/>
        </p:nvSpPr>
        <p:spPr>
          <a:xfrm>
            <a:off x="6237534" y="106708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21DC123-CE2A-4D0F-A1FB-F17A454F936E}"/>
              </a:ext>
            </a:extLst>
          </p:cNvPr>
          <p:cNvSpPr/>
          <p:nvPr/>
        </p:nvSpPr>
        <p:spPr>
          <a:xfrm>
            <a:off x="4833907" y="306712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6</a:t>
            </a:r>
            <a:endParaRPr lang="ko-KR" altLang="en-US" sz="105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2E3260-C345-40DA-99DD-A68482733EE0}"/>
              </a:ext>
            </a:extLst>
          </p:cNvPr>
          <p:cNvSpPr/>
          <p:nvPr/>
        </p:nvSpPr>
        <p:spPr>
          <a:xfrm>
            <a:off x="4761899" y="516678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49826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19905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체험</a:t>
                      </a:r>
                      <a:r>
                        <a:rPr lang="en-US" altLang="ko-KR" sz="1300" dirty="0"/>
                        <a:t>-</a:t>
                      </a:r>
                      <a:r>
                        <a:rPr lang="ko-KR" altLang="en-US" sz="1300" dirty="0"/>
                        <a:t>신청서 작성 페이지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일손 돕기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6-5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혹은 대표자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신청날짜를 반드시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신청하기 버튼을 클릭하면 신청서가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접수된다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해당 일손 돕기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4"/>
          <a:stretch/>
        </p:blipFill>
        <p:spPr>
          <a:xfrm>
            <a:off x="1793848" y="1271563"/>
            <a:ext cx="5770544" cy="558643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A9DB78B-175F-4C79-B277-EFE896F18E6F}"/>
              </a:ext>
            </a:extLst>
          </p:cNvPr>
          <p:cNvSpPr/>
          <p:nvPr/>
        </p:nvSpPr>
        <p:spPr>
          <a:xfrm>
            <a:off x="2042262" y="235920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9599B65-46C4-465B-9D7C-10E145D5DF82}"/>
              </a:ext>
            </a:extLst>
          </p:cNvPr>
          <p:cNvSpPr/>
          <p:nvPr/>
        </p:nvSpPr>
        <p:spPr>
          <a:xfrm>
            <a:off x="3861807" y="603473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0130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7. </a:t>
            </a:r>
            <a:r>
              <a:rPr lang="ko-KR" altLang="en-US" sz="2000" dirty="0"/>
              <a:t>농업 소식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600" dirty="0">
                <a:solidFill>
                  <a:srgbClr val="767171"/>
                </a:solidFill>
              </a:rPr>
              <a:t>7-1. </a:t>
            </a:r>
            <a:r>
              <a:rPr lang="ko-KR" altLang="en-US" sz="1600" dirty="0">
                <a:solidFill>
                  <a:srgbClr val="767171"/>
                </a:solidFill>
              </a:rPr>
              <a:t>농업소식 페이지</a:t>
            </a:r>
          </a:p>
        </p:txBody>
      </p:sp>
    </p:spTree>
    <p:extLst>
      <p:ext uri="{BB962C8B-B14F-4D97-AF65-F5344CB8AC3E}">
        <p14:creationId xmlns:p14="http://schemas.microsoft.com/office/powerpoint/2010/main" val="175500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69533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농업소식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7-1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 소식 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농업에 관련된 기사 또는 컬럼을 다른 페이지에서 웹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하여 가져온 데이터들을 리스트로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출처를 알려준다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검색창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농업소식 글 제목으로 검색할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 소식 페이지의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7B08F1C-622D-484C-BF17-EA5CAC793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313" y="970060"/>
            <a:ext cx="3573184" cy="57105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B9567B1-B1A6-49C4-B5C5-503BA766366A}"/>
              </a:ext>
            </a:extLst>
          </p:cNvPr>
          <p:cNvSpPr/>
          <p:nvPr/>
        </p:nvSpPr>
        <p:spPr>
          <a:xfrm>
            <a:off x="2947697" y="151491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B0C6D-7600-4703-B748-79970506F172}"/>
              </a:ext>
            </a:extLst>
          </p:cNvPr>
          <p:cNvSpPr/>
          <p:nvPr/>
        </p:nvSpPr>
        <p:spPr>
          <a:xfrm>
            <a:off x="3878822" y="572491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3A23EE-2467-4095-BE2B-6000024911BA}"/>
              </a:ext>
            </a:extLst>
          </p:cNvPr>
          <p:cNvSpPr/>
          <p:nvPr/>
        </p:nvSpPr>
        <p:spPr>
          <a:xfrm>
            <a:off x="3992291" y="605872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16802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8. </a:t>
            </a:r>
            <a:r>
              <a:rPr lang="ko-KR" altLang="en-US" sz="2000" dirty="0">
                <a:latin typeface="+mj-lt"/>
              </a:rPr>
              <a:t>마이페이지 </a:t>
            </a:r>
            <a:r>
              <a:rPr lang="en-US" altLang="ko-KR" sz="2000" dirty="0">
                <a:latin typeface="+mj-lt"/>
              </a:rPr>
              <a:t>( </a:t>
            </a:r>
            <a:r>
              <a:rPr lang="ko-KR" altLang="en-US" sz="2000" dirty="0">
                <a:latin typeface="+mj-lt"/>
              </a:rPr>
              <a:t>농업인 사용자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일반 사용자 </a:t>
            </a:r>
            <a:r>
              <a:rPr lang="en-US" altLang="ko-KR" sz="2000" dirty="0">
                <a:latin typeface="+mj-lt"/>
              </a:rPr>
              <a:t>)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097973"/>
            <a:ext cx="6097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정보 수정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회원탈퇴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8-3.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8-4.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상세 페이지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8-5.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작성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8-6.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활동 신청 현황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8-7.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장바구니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8-8.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구매목록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8-9.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구매내역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8-10.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판매 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</a:rPr>
              <a:t>농입인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영농일지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8-12.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신청 현황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154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4469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회원 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사진 변경 클릭 시 사용자 프로필 사진 등록 및 변경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및 수정 가능한 부분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휴대폰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 수정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수정 버튼 클릭 시 수정하신 정보로 회원정보가 수정된다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3" cy="52155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4104145" y="22337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858E6E-800A-4B81-9D8C-089DBC6B026B}"/>
              </a:ext>
            </a:extLst>
          </p:cNvPr>
          <p:cNvSpPr/>
          <p:nvPr/>
        </p:nvSpPr>
        <p:spPr>
          <a:xfrm>
            <a:off x="3037345" y="254746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DCBB3B-33BD-495B-BB28-1FF5779D3EB2}"/>
              </a:ext>
            </a:extLst>
          </p:cNvPr>
          <p:cNvSpPr/>
          <p:nvPr/>
        </p:nvSpPr>
        <p:spPr>
          <a:xfrm>
            <a:off x="4104145" y="514723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504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66046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자신의 비밀번호를 입력하고 회원탈퇴 버튼 클릭 시 회원탈퇴가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1" cy="521554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956663" y="295087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01371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21922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현황을 리스트로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글쓰기 버튼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문의할 수 있는 글 작성 페이지로 이동하여 글 작성을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제목을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상세보기가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1" cy="521554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611957" y="19378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AF1AA08-8DBF-4C28-84F2-D36435F61878}"/>
              </a:ext>
            </a:extLst>
          </p:cNvPr>
          <p:cNvSpPr/>
          <p:nvPr/>
        </p:nvSpPr>
        <p:spPr>
          <a:xfrm>
            <a:off x="7062498" y="476174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4F42E90-2C93-4362-9AB3-C91935F257E2}"/>
              </a:ext>
            </a:extLst>
          </p:cNvPr>
          <p:cNvSpPr/>
          <p:nvPr/>
        </p:nvSpPr>
        <p:spPr>
          <a:xfrm>
            <a:off x="3673840" y="520101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1A6131-B5E4-4B98-BB67-B17B3F29986B}"/>
              </a:ext>
            </a:extLst>
          </p:cNvPr>
          <p:cNvSpPr/>
          <p:nvPr/>
        </p:nvSpPr>
        <p:spPr>
          <a:xfrm>
            <a:off x="1827111" y="23950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6869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15388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 상세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문의에 대한 상세보기가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수정 버튼 클릭 시 작성한 글에 대한 수정이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 버튼 클릭 시 자신이 작성한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문의가 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7" y="1154044"/>
            <a:ext cx="8501339" cy="521554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611957" y="193786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3880947-980F-4424-AAF3-A2EAAD3BAC94}"/>
              </a:ext>
            </a:extLst>
          </p:cNvPr>
          <p:cNvSpPr/>
          <p:nvPr/>
        </p:nvSpPr>
        <p:spPr>
          <a:xfrm>
            <a:off x="5439886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DA77DF3-D527-4CDC-977E-9DBDC0E7E5EB}"/>
              </a:ext>
            </a:extLst>
          </p:cNvPr>
          <p:cNvSpPr/>
          <p:nvPr/>
        </p:nvSpPr>
        <p:spPr>
          <a:xfrm>
            <a:off x="6354286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FD1B49-A04D-4060-A531-E507A6A46345}"/>
              </a:ext>
            </a:extLst>
          </p:cNvPr>
          <p:cNvSpPr/>
          <p:nvPr/>
        </p:nvSpPr>
        <p:spPr>
          <a:xfrm>
            <a:off x="7196678" y="48244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924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85308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문의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제목과 내용을 입력하여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문의를 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버튼 클릭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글이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7" y="1154044"/>
            <a:ext cx="8501339" cy="521554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737462" y="19288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B45B4D-A28E-464E-805B-8819A0E4224B}"/>
              </a:ext>
            </a:extLst>
          </p:cNvPr>
          <p:cNvSpPr/>
          <p:nvPr/>
        </p:nvSpPr>
        <p:spPr>
          <a:xfrm>
            <a:off x="3709698" y="49679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358FCBC-7A02-4D67-A545-AE28E1737E38}"/>
              </a:ext>
            </a:extLst>
          </p:cNvPr>
          <p:cNvSpPr/>
          <p:nvPr/>
        </p:nvSpPr>
        <p:spPr>
          <a:xfrm>
            <a:off x="4758569" y="49679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66926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201417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활동 신청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마이페이지에서 활동 신청 현황 클릭 시 체험농장 신청 현황 및 일손 돕기 신청 현황을 리스트로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농장 신청 현황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 현황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체험 명 클릭 시 체험농장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돕기의 상세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58" y="951747"/>
            <a:ext cx="6975942" cy="570629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194662" y="281640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D65D792-7B41-4DDE-8DA3-ADA18D0F18D7}"/>
              </a:ext>
            </a:extLst>
          </p:cNvPr>
          <p:cNvSpPr/>
          <p:nvPr/>
        </p:nvSpPr>
        <p:spPr>
          <a:xfrm>
            <a:off x="3888991" y="42059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DB556-F925-4D9B-B5FB-5A842D94BBEF}"/>
              </a:ext>
            </a:extLst>
          </p:cNvPr>
          <p:cNvSpPr/>
          <p:nvPr/>
        </p:nvSpPr>
        <p:spPr>
          <a:xfrm>
            <a:off x="3888991" y="58342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107352-5F25-4204-BFCA-9DDB12E50505}"/>
              </a:ext>
            </a:extLst>
          </p:cNvPr>
          <p:cNvSpPr/>
          <p:nvPr/>
        </p:nvSpPr>
        <p:spPr>
          <a:xfrm>
            <a:off x="2266670" y="34290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C58E5-06FC-426E-96C4-413A0378FB2C}"/>
              </a:ext>
            </a:extLst>
          </p:cNvPr>
          <p:cNvSpPr txBox="1"/>
          <p:nvPr/>
        </p:nvSpPr>
        <p:spPr>
          <a:xfrm>
            <a:off x="2410686" y="2765303"/>
            <a:ext cx="428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* </a:t>
            </a:r>
            <a:r>
              <a:rPr lang="ko-KR" altLang="en-US" sz="1000" b="1" dirty="0">
                <a:solidFill>
                  <a:srgbClr val="FF0000"/>
                </a:solidFill>
              </a:rPr>
              <a:t>농장 체험 </a:t>
            </a:r>
            <a:r>
              <a:rPr lang="en-US" altLang="ko-KR" sz="1000" b="1" dirty="0">
                <a:solidFill>
                  <a:srgbClr val="FF0000"/>
                </a:solidFill>
              </a:rPr>
              <a:t>- &gt; </a:t>
            </a:r>
            <a:r>
              <a:rPr lang="ko-KR" altLang="en-US" sz="1000" b="1" dirty="0">
                <a:solidFill>
                  <a:srgbClr val="FF0000"/>
                </a:solidFill>
              </a:rPr>
              <a:t>체험 농장으로 수정됨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84A0C2-F830-4083-8338-C155CA574A48}"/>
              </a:ext>
            </a:extLst>
          </p:cNvPr>
          <p:cNvCxnSpPr/>
          <p:nvPr/>
        </p:nvCxnSpPr>
        <p:spPr>
          <a:xfrm>
            <a:off x="2230282" y="3049453"/>
            <a:ext cx="5838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22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9440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서브메뉴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공지사항</a:t>
                      </a:r>
                      <a:r>
                        <a:rPr lang="en-US" altLang="ko-KR" sz="1300" dirty="0"/>
                        <a:t>&amp;</a:t>
                      </a:r>
                      <a:r>
                        <a:rPr lang="ko-KR" altLang="en-US" sz="1300" dirty="0"/>
                        <a:t>자주 묻는 질문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1-2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서브메뉴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 마우스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 서브메뉴가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맨 위에는 공지사항을 띄워준다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 아래로는 자주 묻는 질문들의 목록을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 화살표 클릭 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질문에 대한 자세한 설명을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자주 묻는 질문 리스트의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A2CE20B-0F08-4529-B476-A9FF67E3B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62"/>
          <a:stretch/>
        </p:blipFill>
        <p:spPr>
          <a:xfrm>
            <a:off x="461393" y="1056260"/>
            <a:ext cx="4205337" cy="5641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E0EC4-5374-4B6A-A31D-B20027FCA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11"/>
          <a:stretch/>
        </p:blipFill>
        <p:spPr>
          <a:xfrm>
            <a:off x="4792842" y="1200276"/>
            <a:ext cx="4069550" cy="445744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7C1EAB7-67DA-41B9-8984-B5F7ACDD4E0B}"/>
              </a:ext>
            </a:extLst>
          </p:cNvPr>
          <p:cNvSpPr/>
          <p:nvPr/>
        </p:nvSpPr>
        <p:spPr>
          <a:xfrm>
            <a:off x="1402664" y="183392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C38F2F-55A8-4165-A890-A7D2BC40C204}"/>
              </a:ext>
            </a:extLst>
          </p:cNvPr>
          <p:cNvSpPr/>
          <p:nvPr/>
        </p:nvSpPr>
        <p:spPr>
          <a:xfrm>
            <a:off x="4895073" y="234441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92FA777-726B-470E-B4BF-776751557BA9}"/>
              </a:ext>
            </a:extLst>
          </p:cNvPr>
          <p:cNvSpPr/>
          <p:nvPr/>
        </p:nvSpPr>
        <p:spPr>
          <a:xfrm>
            <a:off x="4895073" y="437504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694927-72F5-4702-954E-A3F4DD21A11B}"/>
              </a:ext>
            </a:extLst>
          </p:cNvPr>
          <p:cNvSpPr/>
          <p:nvPr/>
        </p:nvSpPr>
        <p:spPr>
          <a:xfrm>
            <a:off x="6160600" y="51570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10781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651167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체크박스로 선택 및 전체 선택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장바구니에 대한 리스트를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장바구니에 담긴 상품들의 총 금액과 배송비를 포함한 총 주문 금액을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주문하기 버튼 클릭 시 주문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2" cy="52155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880899" y="190200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7453BA-3C7F-402D-B04B-01548B4AD245}"/>
              </a:ext>
            </a:extLst>
          </p:cNvPr>
          <p:cNvSpPr/>
          <p:nvPr/>
        </p:nvSpPr>
        <p:spPr>
          <a:xfrm>
            <a:off x="4068287" y="37618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F182C7-3B82-4194-9A64-9DE0FE4DE512}"/>
              </a:ext>
            </a:extLst>
          </p:cNvPr>
          <p:cNvSpPr/>
          <p:nvPr/>
        </p:nvSpPr>
        <p:spPr>
          <a:xfrm>
            <a:off x="1834967" y="4210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750430-035B-4CF0-93B7-42A7D110B498}"/>
              </a:ext>
            </a:extLst>
          </p:cNvPr>
          <p:cNvSpPr/>
          <p:nvPr/>
        </p:nvSpPr>
        <p:spPr>
          <a:xfrm>
            <a:off x="4212303" y="533960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88076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4089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구매목록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자신이 구매한 상품에 대한 리스트를 보여준다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 목록에 대해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정보 클릭 시 상품에 대한 판매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86" y="1154044"/>
            <a:ext cx="8501342" cy="521554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1880899" y="190200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37D7AEF-B162-4761-88A8-8C6658A46BA0}"/>
              </a:ext>
            </a:extLst>
          </p:cNvPr>
          <p:cNvSpPr/>
          <p:nvPr/>
        </p:nvSpPr>
        <p:spPr>
          <a:xfrm>
            <a:off x="3602123" y="509344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0689589-3535-47A4-9FB8-DD3EB5772621}"/>
              </a:ext>
            </a:extLst>
          </p:cNvPr>
          <p:cNvSpPr/>
          <p:nvPr/>
        </p:nvSpPr>
        <p:spPr>
          <a:xfrm>
            <a:off x="2311205" y="303155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73458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9903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이기선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마이페이지</a:t>
                      </a:r>
                      <a:r>
                        <a:rPr lang="en-US" altLang="ko-KR" sz="1300" dirty="0"/>
                        <a:t> – </a:t>
                      </a:r>
                      <a:r>
                        <a:rPr lang="ko-KR" altLang="en-US" sz="1300" dirty="0"/>
                        <a:t>구매내역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자신이 주문한 상품에 대한 상세 정보를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상세정보에는 주문금액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할인금액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배송비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결제금액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정보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 상품 정보 등을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뒤로 가기 버튼 클릭 시 이전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75B2AED-9708-4C08-A168-0CAECAED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026" y="1154044"/>
            <a:ext cx="7286861" cy="521554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C64B033-F448-4A7D-AE76-AE32F9025FEA}"/>
              </a:ext>
            </a:extLst>
          </p:cNvPr>
          <p:cNvSpPr/>
          <p:nvPr/>
        </p:nvSpPr>
        <p:spPr>
          <a:xfrm>
            <a:off x="2087086" y="18392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70A466-EBCB-48B4-887F-15CA960A057F}"/>
              </a:ext>
            </a:extLst>
          </p:cNvPr>
          <p:cNvSpPr/>
          <p:nvPr/>
        </p:nvSpPr>
        <p:spPr>
          <a:xfrm>
            <a:off x="6811486" y="548788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7946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08676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농장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판매 목록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8-10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 별 메뉴를 나누어 각 정보 페이지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카테고리에서는 농업인들을 위한 농장 관련 메뉴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 기본 정보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정보를 간략히 표현한다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소개 페이지로 이동하는 링크와 판매한 상품의 수량을 나타낸다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사용자가 판매하는 상품 목록을 이미지와 가격으로 나열한다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 이미지 또는 상품 이름 클릭 시 상품 판매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 현황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판매된 상품 목록을 상품명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주문 날짜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상태를 표시하여 표로 나열한다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상태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구매자가 상품을 구매하고 입금까지 완료했을 경우 결제 완료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입금하지 않았을 경우 미입금으로 표시한다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 완료 표시를 클릭하면 현재 배송 상태 정보를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6544F774-B513-48B5-A0AE-533F19FBB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1"/>
          <a:stretch/>
        </p:blipFill>
        <p:spPr>
          <a:xfrm>
            <a:off x="4811798" y="2181226"/>
            <a:ext cx="4423326" cy="2876550"/>
          </a:xfrm>
          <a:prstGeom prst="rect">
            <a:avLst/>
          </a:prstGeom>
        </p:spPr>
      </p:pic>
      <p:pic>
        <p:nvPicPr>
          <p:cNvPr id="5" name="그림 4" descr="스크린샷, 과일이(가) 표시된 사진&#10;&#10;자동 생성된 설명">
            <a:extLst>
              <a:ext uri="{FF2B5EF4-FFF2-40B4-BE49-F238E27FC236}">
                <a16:creationId xmlns:a16="http://schemas.microsoft.com/office/drawing/2014/main" id="{55EF320D-045F-4DC2-B975-6DFF6DA15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"/>
          <a:stretch/>
        </p:blipFill>
        <p:spPr>
          <a:xfrm>
            <a:off x="28972" y="1534651"/>
            <a:ext cx="4755784" cy="400812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400447" y="370294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192500" y="23604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867548" y="349453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134894-4182-4466-9F4C-A20945E47EA5}"/>
              </a:ext>
            </a:extLst>
          </p:cNvPr>
          <p:cNvSpPr/>
          <p:nvPr/>
        </p:nvSpPr>
        <p:spPr>
          <a:xfrm>
            <a:off x="28973" y="1342625"/>
            <a:ext cx="4755784" cy="5520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68324-1173-4AC7-A48F-9EF1291C82D6}"/>
              </a:ext>
            </a:extLst>
          </p:cNvPr>
          <p:cNvSpPr/>
          <p:nvPr/>
        </p:nvSpPr>
        <p:spPr>
          <a:xfrm>
            <a:off x="4811797" y="4993609"/>
            <a:ext cx="4423326" cy="5520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5EF47-963A-4ED7-BBB3-7939A890D0DE}"/>
              </a:ext>
            </a:extLst>
          </p:cNvPr>
          <p:cNvSpPr/>
          <p:nvPr/>
        </p:nvSpPr>
        <p:spPr>
          <a:xfrm>
            <a:off x="5534798" y="363207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20F381-C11A-4086-8183-61C01F847178}"/>
              </a:ext>
            </a:extLst>
          </p:cNvPr>
          <p:cNvSpPr/>
          <p:nvPr/>
        </p:nvSpPr>
        <p:spPr>
          <a:xfrm>
            <a:off x="8415375" y="380466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0824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75244"/>
              </p:ext>
            </p:extLst>
          </p:nvPr>
        </p:nvGraphicFramePr>
        <p:xfrm>
          <a:off x="0" y="0"/>
          <a:ext cx="12192000" cy="6957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농장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영농일지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8-11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작성된 영농일지를 확인할 날짜 또는 영농일지를 작성할 날짜를 선택한다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캘린더에서 클릭한 날짜에 작성한 영농일지 목록이 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추가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클릭 시 해당 날짜에 새로 영농일지를 추가 작성할 수 있는 폼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날씨 제공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날씨 정보를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이용하여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날씨에 따른 아이콘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최고기온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최저기온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 오는 날짜에는 강수량 표시한다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영농일지 추가 버튼을 눌렀을 때 나타나는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내용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인원 작성 후 확인 버튼 클릭 시 목록에 새로 추가된다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885C5BA-5B6F-4F05-97FC-3BD200DC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7"/>
          <a:stretch/>
        </p:blipFill>
        <p:spPr>
          <a:xfrm>
            <a:off x="4609934" y="1816327"/>
            <a:ext cx="4479593" cy="37131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CE70C7-EB16-49A1-9B15-135C8DA39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" y="1366596"/>
            <a:ext cx="4438106" cy="514579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1997933" y="261120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583904-B6C3-471A-8833-688C7692C789}"/>
              </a:ext>
            </a:extLst>
          </p:cNvPr>
          <p:cNvSpPr/>
          <p:nvPr/>
        </p:nvSpPr>
        <p:spPr>
          <a:xfrm>
            <a:off x="86101" y="6435616"/>
            <a:ext cx="4438104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2362105" y="604566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37EB98-28FF-4106-B474-0115DF624F4B}"/>
              </a:ext>
            </a:extLst>
          </p:cNvPr>
          <p:cNvSpPr/>
          <p:nvPr/>
        </p:nvSpPr>
        <p:spPr>
          <a:xfrm>
            <a:off x="971306" y="53854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5487C-5493-4159-9FDB-A84A22044166}"/>
              </a:ext>
            </a:extLst>
          </p:cNvPr>
          <p:cNvSpPr/>
          <p:nvPr/>
        </p:nvSpPr>
        <p:spPr>
          <a:xfrm>
            <a:off x="86101" y="921091"/>
            <a:ext cx="4438105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8DE671-3FDD-49C6-9496-4EE54192AAC0}"/>
              </a:ext>
            </a:extLst>
          </p:cNvPr>
          <p:cNvSpPr/>
          <p:nvPr/>
        </p:nvSpPr>
        <p:spPr>
          <a:xfrm>
            <a:off x="3352705" y="521189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3618E34-D1A4-4286-89DF-AD7467653936}"/>
              </a:ext>
            </a:extLst>
          </p:cNvPr>
          <p:cNvSpPr/>
          <p:nvPr/>
        </p:nvSpPr>
        <p:spPr>
          <a:xfrm>
            <a:off x="5419464" y="279581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endParaRPr lang="ko-KR" alt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BCC479-BEBB-43A6-9BF8-B2CA18A53B0B}"/>
              </a:ext>
            </a:extLst>
          </p:cNvPr>
          <p:cNvSpPr/>
          <p:nvPr/>
        </p:nvSpPr>
        <p:spPr>
          <a:xfrm>
            <a:off x="4609934" y="5385488"/>
            <a:ext cx="4479592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6221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87293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농업인 마이페이지 </a:t>
                      </a:r>
                      <a:r>
                        <a:rPr lang="en-US" altLang="ko-KR" sz="1300" dirty="0"/>
                        <a:t>– (</a:t>
                      </a:r>
                      <a:r>
                        <a:rPr lang="ko-KR" altLang="en-US" sz="1300" dirty="0"/>
                        <a:t>활동 신청현황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8-12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체험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사용자가 농업인 사용자의 농장 체험을 신청한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체험명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체험 날짜 정보 제공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승인 체크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체험이 가능할 때 승인 버튼을 눌러 신청을 승인한다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날짜의 체험이 불가능할 경우 취소 버튼을 눌러 신청을 받지 않는다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일손 돕기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사용자가 농장 일손 돕기를 신청한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작업 구분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날짜 정보 제공한다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캘린더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달 기준 달력에서 날짜 별 신청 구분을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날짜 클릭 시 해당 날짜의 신청 현황이 목록으로 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C8D72C5-6165-452B-A1FC-13242B5A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" y="884488"/>
            <a:ext cx="4616191" cy="36436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F8E369-BB7A-4BE6-B1AA-4EAB0ABF2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" r="2434"/>
          <a:stretch/>
        </p:blipFill>
        <p:spPr>
          <a:xfrm>
            <a:off x="4783104" y="1189049"/>
            <a:ext cx="4380928" cy="504030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851802" y="272843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3912870" y="287245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07BE857-135F-47E1-A6A8-6BDE2B688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4"/>
          <a:stretch/>
        </p:blipFill>
        <p:spPr>
          <a:xfrm>
            <a:off x="66313" y="4502352"/>
            <a:ext cx="4616191" cy="22399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C8E7BB-DFA3-4F75-863A-D2474CEEAD44}"/>
              </a:ext>
            </a:extLst>
          </p:cNvPr>
          <p:cNvSpPr/>
          <p:nvPr/>
        </p:nvSpPr>
        <p:spPr>
          <a:xfrm>
            <a:off x="66311" y="884488"/>
            <a:ext cx="4616191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header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D94BEF-F0D4-4A4B-A222-5748FA3B8F1D}"/>
              </a:ext>
            </a:extLst>
          </p:cNvPr>
          <p:cNvSpPr/>
          <p:nvPr/>
        </p:nvSpPr>
        <p:spPr>
          <a:xfrm>
            <a:off x="4783104" y="6071441"/>
            <a:ext cx="4380928" cy="4762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footer</a:t>
            </a:r>
            <a:endParaRPr lang="ko-KR" altLang="en-US" sz="16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842277" y="45281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5443F1-E9DB-4431-B1C2-647865123D2F}"/>
              </a:ext>
            </a:extLst>
          </p:cNvPr>
          <p:cNvSpPr/>
          <p:nvPr/>
        </p:nvSpPr>
        <p:spPr>
          <a:xfrm>
            <a:off x="4880877" y="148018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23241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31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9. </a:t>
            </a:r>
            <a:r>
              <a:rPr lang="ko-KR" altLang="en-US" sz="2000" dirty="0"/>
              <a:t>관리자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8" y="3100781"/>
            <a:ext cx="71902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관리자 메인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사용자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 사용자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회원 관리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신청 목록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농업인 회원가입 신청 승인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9-6.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 상품 판매 리스트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9-7.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결제 처리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9-8.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 및 질문 리스트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9-9.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공지사항 및 자주 묻는 질문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9-10.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 관리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9-11.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상세페이지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9-12.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답변 작성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9-13. 1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문의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답변 완료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33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0921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메인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고객센터로 구성되어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관리자로서 승인이 미처리된 농장 신청 목록을 불러와 메인에서 처리할 수 있게 나타내어 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관리자로서 사용자들의 불편사항이나 질문 사항들에 대한 답변을 하지 않은 리스트를 가져와 미 승인 처리된 것들을 빠르게 처리하기 위한 메인 페이지이다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서브메뉴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메인 메뉴 마우스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hover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 서브메뉴가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46E6C08-E104-48A8-9EBE-BFBEB1E8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97" y="1016607"/>
            <a:ext cx="5734050" cy="553382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016E399-4281-427C-9F2B-4E087D3C36FD}"/>
              </a:ext>
            </a:extLst>
          </p:cNvPr>
          <p:cNvSpPr/>
          <p:nvPr/>
        </p:nvSpPr>
        <p:spPr>
          <a:xfrm>
            <a:off x="1877421" y="125457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76F1994-F913-41B8-A87E-E60BD542F2DD}"/>
              </a:ext>
            </a:extLst>
          </p:cNvPr>
          <p:cNvSpPr/>
          <p:nvPr/>
        </p:nvSpPr>
        <p:spPr>
          <a:xfrm>
            <a:off x="2280833" y="160020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9552686-A09C-4871-A5CA-5F12F468CD44}"/>
              </a:ext>
            </a:extLst>
          </p:cNvPr>
          <p:cNvSpPr/>
          <p:nvPr/>
        </p:nvSpPr>
        <p:spPr>
          <a:xfrm>
            <a:off x="2125071" y="22018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8EA34D-D99F-4627-94A8-2542CDC238DB}"/>
              </a:ext>
            </a:extLst>
          </p:cNvPr>
          <p:cNvSpPr/>
          <p:nvPr/>
        </p:nvSpPr>
        <p:spPr>
          <a:xfrm>
            <a:off x="2125071" y="37835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A4230B-ADF4-492E-8BC1-325D77301632}"/>
              </a:ext>
            </a:extLst>
          </p:cNvPr>
          <p:cNvSpPr/>
          <p:nvPr/>
        </p:nvSpPr>
        <p:spPr>
          <a:xfrm>
            <a:off x="3594847" y="3509963"/>
            <a:ext cx="1712259" cy="27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E13E2D-813A-48B6-90D6-4F30E9090883}"/>
              </a:ext>
            </a:extLst>
          </p:cNvPr>
          <p:cNvSpPr/>
          <p:nvPr/>
        </p:nvSpPr>
        <p:spPr>
          <a:xfrm>
            <a:off x="3681692" y="6322912"/>
            <a:ext cx="1712259" cy="273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06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02613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농업인 사용자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가입한 농업인 사용자의 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날짜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 수 등의 정보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농장 소개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활동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체크박스에 체크한 사용자의 활동을 정지시키거나 강제 탈퇴할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정보를 검색하여 관리한다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7E8C1-0FEF-4537-A128-1BEA090C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077393"/>
            <a:ext cx="6962775" cy="53721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57" y="22007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7019925" y="25066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6502032" y="42481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E988438-6802-4FBD-906E-C6DE9A660A9F}"/>
              </a:ext>
            </a:extLst>
          </p:cNvPr>
          <p:cNvSpPr/>
          <p:nvPr/>
        </p:nvSpPr>
        <p:spPr>
          <a:xfrm>
            <a:off x="6799709" y="226904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39141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50737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일반 사용자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가입한 사용자들의 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 날짜 등의 정보를 표시한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사용자의 정보를 검색하여 관리한다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활동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탈퇴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체크박스에 체크한 사용자의 활동을 정지시키거나 강제 탈퇴할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0B9307C-DA23-4FA8-8D5C-9190F7C13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52511"/>
            <a:ext cx="7091847" cy="548669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58657" y="214779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6781800" y="221980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6511557" y="429577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0842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8" y="2180795"/>
            <a:ext cx="521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소개 페이지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2-1.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소개 페이지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41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37787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 관리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농업인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신청 목록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9-4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회원 가입 시 작성한 농장 신청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신청한 농장 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 날짜 표시해준다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 선택 후 삭제 버튼 클릭 시 농장 신청을 반려할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수락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 선택 후 수락 버튼 클릭 시 농장 신청을 수락하여 농업인 회원 가입이 완료된다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농장 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각각의 농장명을 클릭하면 해당 신청서 상세보기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9896F1-6871-4476-9D6C-8D9F6784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21" y="1066995"/>
            <a:ext cx="6935168" cy="538237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444382" y="215312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6396116" y="42725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098AB-80CF-4C61-9A37-0D438F879201}"/>
              </a:ext>
            </a:extLst>
          </p:cNvPr>
          <p:cNvSpPr/>
          <p:nvPr/>
        </p:nvSpPr>
        <p:spPr>
          <a:xfrm>
            <a:off x="7645370" y="42725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280B3C-12A9-4919-B741-1624F4DF6949}"/>
              </a:ext>
            </a:extLst>
          </p:cNvPr>
          <p:cNvSpPr/>
          <p:nvPr/>
        </p:nvSpPr>
        <p:spPr>
          <a:xfrm>
            <a:off x="3673445" y="247811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872E5-7C63-41F4-9C44-D97EDC5CBEA0}"/>
              </a:ext>
            </a:extLst>
          </p:cNvPr>
          <p:cNvSpPr/>
          <p:nvPr/>
        </p:nvSpPr>
        <p:spPr>
          <a:xfrm>
            <a:off x="1259611" y="2850776"/>
            <a:ext cx="1090711" cy="197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00B050"/>
                </a:solidFill>
              </a:rPr>
              <a:t>농업인 신청 목록</a:t>
            </a:r>
          </a:p>
        </p:txBody>
      </p:sp>
    </p:spTree>
    <p:extLst>
      <p:ext uri="{BB962C8B-B14F-4D97-AF65-F5344CB8AC3E}">
        <p14:creationId xmlns:p14="http://schemas.microsoft.com/office/powerpoint/2010/main" val="1848484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1D5AC-0FEA-4BE8-B7B5-A6E5F82E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FD3EF-CB9A-4315-AB1A-F518CF9E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E62035A-8A5B-4498-ABCE-AD7C278A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55861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회원가입 신청 승인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9-5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 버튼 클릭 시 농업인의 회원가입이 완료된다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보류 버튼 클릭 시 농업인의 회원가입이 잠시 보류된다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DBD201E-FEFD-4B69-A01C-92CE8FD4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30" y="1027906"/>
            <a:ext cx="5720764" cy="570828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A5C2F71-9D0A-4F2C-9739-1E21FD3BF34E}"/>
              </a:ext>
            </a:extLst>
          </p:cNvPr>
          <p:cNvSpPr/>
          <p:nvPr/>
        </p:nvSpPr>
        <p:spPr>
          <a:xfrm>
            <a:off x="4786512" y="59541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DE9360-B04A-4FBB-8BD3-53946C13389F}"/>
              </a:ext>
            </a:extLst>
          </p:cNvPr>
          <p:cNvSpPr/>
          <p:nvPr/>
        </p:nvSpPr>
        <p:spPr>
          <a:xfrm>
            <a:off x="3921358" y="595416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32492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69B3E-4B3D-4D6C-9998-201C60DF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F6531-FCD6-44FF-9712-9FB8BD81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2C6E80-B8F1-4C9D-9CF1-605E98111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17927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상품 판매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9-6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체크박스에서 체크하면 한번에 처리할 수 있는 기능을 가진다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 버튼 클릭 시 체크된 목록 승인신청 완료한다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보류 버튼 클릭 시 상품 판매리스트에 체크가 해제되고 판매가 보류된다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상품명 클릭 시 판매 상세 페이지로 이동하게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6333533-4D77-482E-8226-D69F548F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09" y="1027906"/>
            <a:ext cx="6925862" cy="55350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692602B-059B-42BA-B479-71BDC9A82587}"/>
              </a:ext>
            </a:extLst>
          </p:cNvPr>
          <p:cNvSpPr/>
          <p:nvPr/>
        </p:nvSpPr>
        <p:spPr>
          <a:xfrm>
            <a:off x="2061242" y="265052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5D74A0-6583-4FAC-A294-1CD9AD8129BD}"/>
              </a:ext>
            </a:extLst>
          </p:cNvPr>
          <p:cNvSpPr/>
          <p:nvPr/>
        </p:nvSpPr>
        <p:spPr>
          <a:xfrm>
            <a:off x="7296630" y="4514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2406FD-E8D3-4F48-9127-7D12ABE1D5C2}"/>
              </a:ext>
            </a:extLst>
          </p:cNvPr>
          <p:cNvSpPr/>
          <p:nvPr/>
        </p:nvSpPr>
        <p:spPr>
          <a:xfrm>
            <a:off x="6577105" y="451405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8771774-9184-489B-AD66-944960B735A9}"/>
              </a:ext>
            </a:extLst>
          </p:cNvPr>
          <p:cNvSpPr/>
          <p:nvPr/>
        </p:nvSpPr>
        <p:spPr>
          <a:xfrm>
            <a:off x="2768875" y="327047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98606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91464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결제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9-7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진행상태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클릭하여 원하는      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상태로 바로 검색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 startAt="2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기간을 설정하여 검색이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조건검색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주문건을 키워드로 검색 가능하다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처리상태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승인이 되었는지 발급해주는 처리 상황을 보여준다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66BF190-945A-492A-8B72-73EB2D8E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87855"/>
            <a:ext cx="9146607" cy="54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0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15180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 </a:t>
                      </a:r>
                      <a:r>
                        <a:rPr lang="ko-KR" altLang="en-US" sz="1300" dirty="0"/>
                        <a:t>공지 및 질문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9-8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질문의 간단한 제목과 관리자의 이름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게시한 날짜가 표시되는 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부터 자주 묻는 질문 순서대로 정렬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클릭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질문의 상세페이지로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공지사항 및 자주 묻는 질문을 작성할 수 있는 폼이 있는 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삭제 및 선택 삭제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체크박스를 이용하여 선택된 것들은 삭제 버튼을 누르게 되면 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45B2742-78C9-4605-B5F6-09343A77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3" y="1122363"/>
            <a:ext cx="7731623" cy="511894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9528106-1D95-4D0E-B9C7-B43ABB85FF25}"/>
              </a:ext>
            </a:extLst>
          </p:cNvPr>
          <p:cNvSpPr/>
          <p:nvPr/>
        </p:nvSpPr>
        <p:spPr>
          <a:xfrm>
            <a:off x="2245687" y="231616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B7EDE8-18C3-46CD-808F-26F6CEE56E2D}"/>
              </a:ext>
            </a:extLst>
          </p:cNvPr>
          <p:cNvSpPr/>
          <p:nvPr/>
        </p:nvSpPr>
        <p:spPr>
          <a:xfrm>
            <a:off x="3574976" y="3059586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290DC8-6542-435E-A546-38FB13BED8B0}"/>
              </a:ext>
            </a:extLst>
          </p:cNvPr>
          <p:cNvSpPr/>
          <p:nvPr/>
        </p:nvSpPr>
        <p:spPr>
          <a:xfrm>
            <a:off x="7384534" y="47640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8A2512-88E6-4ABD-898A-1CCFEA75B7C6}"/>
              </a:ext>
            </a:extLst>
          </p:cNvPr>
          <p:cNvSpPr/>
          <p:nvPr/>
        </p:nvSpPr>
        <p:spPr>
          <a:xfrm>
            <a:off x="2389703" y="273591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92F076-ED8B-408E-8068-C7DF6A41C6B3}"/>
              </a:ext>
            </a:extLst>
          </p:cNvPr>
          <p:cNvSpPr/>
          <p:nvPr/>
        </p:nvSpPr>
        <p:spPr>
          <a:xfrm>
            <a:off x="6762369" y="476405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6015F-06D1-43CA-9324-C0A8AF6C1B92}"/>
              </a:ext>
            </a:extLst>
          </p:cNvPr>
          <p:cNvSpPr/>
          <p:nvPr/>
        </p:nvSpPr>
        <p:spPr>
          <a:xfrm>
            <a:off x="3388659" y="3316940"/>
            <a:ext cx="932329" cy="26716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입점문의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0F6A93-3833-460B-924D-E749FBB7AA07}"/>
              </a:ext>
            </a:extLst>
          </p:cNvPr>
          <p:cNvSpPr/>
          <p:nvPr/>
        </p:nvSpPr>
        <p:spPr>
          <a:xfrm>
            <a:off x="3370729" y="3676182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   판매 문의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310F9-7D90-4FCF-98CE-FA8BF023A80A}"/>
              </a:ext>
            </a:extLst>
          </p:cNvPr>
          <p:cNvSpPr/>
          <p:nvPr/>
        </p:nvSpPr>
        <p:spPr>
          <a:xfrm>
            <a:off x="3361764" y="3994148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   결제 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609F5F-CBBD-42FC-A663-469D29F442D6}"/>
              </a:ext>
            </a:extLst>
          </p:cNvPr>
          <p:cNvSpPr/>
          <p:nvPr/>
        </p:nvSpPr>
        <p:spPr>
          <a:xfrm>
            <a:off x="3361764" y="4325965"/>
            <a:ext cx="1201270" cy="2145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   회원가입 문의</a:t>
            </a:r>
          </a:p>
        </p:txBody>
      </p:sp>
    </p:spTree>
    <p:extLst>
      <p:ext uri="{BB962C8B-B14F-4D97-AF65-F5344CB8AC3E}">
        <p14:creationId xmlns:p14="http://schemas.microsoft.com/office/powerpoint/2010/main" val="330537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E81B-78F5-4531-8DA7-C0F1DEFF6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B32DDA-6C6C-4309-8096-A6F64733E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B02E6E-A183-4430-896D-6D132FDEF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15129"/>
              </p:ext>
            </p:extLst>
          </p:nvPr>
        </p:nvGraphicFramePr>
        <p:xfrm>
          <a:off x="0" y="0"/>
          <a:ext cx="12192000" cy="7125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성재호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 페이지 </a:t>
                      </a:r>
                      <a:r>
                        <a:rPr lang="en-US" altLang="ko-KR" sz="1300" dirty="0"/>
                        <a:t>– </a:t>
                      </a:r>
                      <a:r>
                        <a:rPr lang="ko-KR" altLang="en-US" sz="1300" dirty="0"/>
                        <a:t>공지사항 및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자주 묻는 질문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9-9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오류나 개선사항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등등 농업인들과 일반 사용자들에게 필요한 정보를 등록할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 유형 선택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 유형을 선택할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자주 묻는 질문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등록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 묻는 질문을 등록 할 수 있는 버튼이다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indent="0" latinLnBrk="1">
                        <a:buNone/>
                        <a:defRPr/>
                      </a:pP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취소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밑 자주 묻는 질문을 등록하지 않고 공지사항 및 자주 묻는 질문 리스트 페이지로 넘어갈 수 있는 버튼이다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3D5DEE1-30B6-4153-9DC0-E3998A88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28" y="1158072"/>
            <a:ext cx="6475228" cy="56999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BD3172-3C8B-49E3-A6D9-9EAAC1B6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77" y="1450386"/>
            <a:ext cx="238125" cy="238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33261D-9E6A-4E10-B219-B62D3D88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39" y="2068513"/>
            <a:ext cx="228600" cy="247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494974-EA4F-49AD-A4DB-E4782DA74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184" y="5811021"/>
            <a:ext cx="228600" cy="228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88788D-DD04-4CE5-9A71-2BB962202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29" y="5840704"/>
            <a:ext cx="20955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5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12121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- 1</a:t>
                      </a:r>
                      <a:r>
                        <a:rPr lang="ko-KR" altLang="en-US" sz="1300" dirty="0"/>
                        <a:t>대</a:t>
                      </a:r>
                      <a:r>
                        <a:rPr lang="en-US" altLang="ko-KR" sz="1300" dirty="0"/>
                        <a:t>1 </a:t>
                      </a:r>
                      <a:r>
                        <a:rPr lang="ko-KR" altLang="en-US" sz="1300" dirty="0"/>
                        <a:t>문의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9-10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사용자를 클릭하면 일반 사용자가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문의한 목록을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사용자를 클릭하면 농업인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문의한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목록을 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 목록들을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처리한다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743" y="1496873"/>
            <a:ext cx="4062095" cy="42892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4057" y="1489112"/>
            <a:ext cx="4051062" cy="430384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64474" y="229587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CF1758-6395-45AC-BBBB-C67FA87E5A3F}"/>
              </a:ext>
            </a:extLst>
          </p:cNvPr>
          <p:cNvSpPr/>
          <p:nvPr/>
        </p:nvSpPr>
        <p:spPr>
          <a:xfrm>
            <a:off x="5341274" y="229587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3FCF8E-EA73-467E-9070-2B9A754E3D08}"/>
              </a:ext>
            </a:extLst>
          </p:cNvPr>
          <p:cNvSpPr/>
          <p:nvPr/>
        </p:nvSpPr>
        <p:spPr>
          <a:xfrm>
            <a:off x="1737461" y="48931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598DA1-9F94-4EAD-80E4-82356E7F41A0}"/>
              </a:ext>
            </a:extLst>
          </p:cNvPr>
          <p:cNvSpPr/>
          <p:nvPr/>
        </p:nvSpPr>
        <p:spPr>
          <a:xfrm>
            <a:off x="5978254" y="489317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58499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615056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대해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질문자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내용에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대해 알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답변하기 버튼을 누르면 답변을 작성할 수 있는 폼이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Ajax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질문 내용 밑에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나타난다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 목록으로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83" y="1516172"/>
            <a:ext cx="4197756" cy="41175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230" y="1487615"/>
            <a:ext cx="4186355" cy="414610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01721" y="215185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CF1758-6395-45AC-BBBB-C67FA87E5A3F}"/>
              </a:ext>
            </a:extLst>
          </p:cNvPr>
          <p:cNvSpPr/>
          <p:nvPr/>
        </p:nvSpPr>
        <p:spPr>
          <a:xfrm>
            <a:off x="4785462" y="2151857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3FCF8E-EA73-467E-9070-2B9A754E3D08}"/>
              </a:ext>
            </a:extLst>
          </p:cNvPr>
          <p:cNvSpPr/>
          <p:nvPr/>
        </p:nvSpPr>
        <p:spPr>
          <a:xfrm>
            <a:off x="1719531" y="50769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3598DA1-9F94-4EAD-80E4-82356E7F41A0}"/>
              </a:ext>
            </a:extLst>
          </p:cNvPr>
          <p:cNvSpPr/>
          <p:nvPr/>
        </p:nvSpPr>
        <p:spPr>
          <a:xfrm>
            <a:off x="6175478" y="507693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90469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039323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답변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9-12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작성 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미답변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문의 상세 페이지에서 답변하기 버튼을 클릭하면 답변 작성 폼이 나온다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제목과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내용을 작성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사용자 답변하기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페이지는 같다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작성하기 버튼을 누르면 답변이 작성된다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답변 작성 폼이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사라진다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21" y="1107927"/>
            <a:ext cx="3760077" cy="5458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868" y="1107927"/>
            <a:ext cx="3739598" cy="545812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473439" y="40971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91D090-2EE4-4975-AD54-D4B54F29DB15}"/>
              </a:ext>
            </a:extLst>
          </p:cNvPr>
          <p:cNvSpPr/>
          <p:nvPr/>
        </p:nvSpPr>
        <p:spPr>
          <a:xfrm>
            <a:off x="4837868" y="409719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EA735E-ADD3-4AD8-8167-7EC75E40468E}"/>
              </a:ext>
            </a:extLst>
          </p:cNvPr>
          <p:cNvSpPr/>
          <p:nvPr/>
        </p:nvSpPr>
        <p:spPr>
          <a:xfrm>
            <a:off x="1745045" y="60694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F90F40-C97A-493C-99EF-8D87A3D8AAB4}"/>
              </a:ext>
            </a:extLst>
          </p:cNvPr>
          <p:cNvSpPr/>
          <p:nvPr/>
        </p:nvSpPr>
        <p:spPr>
          <a:xfrm>
            <a:off x="6191539" y="606943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87398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89675"/>
              </p:ext>
            </p:extLst>
          </p:nvPr>
        </p:nvGraphicFramePr>
        <p:xfrm>
          <a:off x="0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408373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915215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chemeClr val="tx1"/>
                          </a:solidFill>
                        </a:rPr>
                        <a:t>모두의 농장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조혜린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관리자페이지 </a:t>
                      </a:r>
                      <a:r>
                        <a:rPr lang="en-US" altLang="ko-KR" sz="1300" dirty="0"/>
                        <a:t>-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답변 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9-13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제목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내용을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볼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농업인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문의의 답변이 완료된 페이지는 이미지와 같이 동일하다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답변수정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삭제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수정 버튼을 누르면 답변 수정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수정 폼은 답변 작성 폼과 동일하다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답변 삭제 버튼을 누르면 답변이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취소 버튼을 누르면 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페이지로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A669DF5-DBB8-4AD9-AE00-E5B6AB45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95" y="1107927"/>
            <a:ext cx="3665729" cy="5458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7E1CB9-F09F-4D65-91D2-C5E047E4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623" y="1107927"/>
            <a:ext cx="3594087" cy="545812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95D3C54-7F61-4CFB-A2AF-596876D3D64D}"/>
              </a:ext>
            </a:extLst>
          </p:cNvPr>
          <p:cNvSpPr/>
          <p:nvPr/>
        </p:nvSpPr>
        <p:spPr>
          <a:xfrm>
            <a:off x="545157" y="369297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91D090-2EE4-4975-AD54-D4B54F29DB15}"/>
              </a:ext>
            </a:extLst>
          </p:cNvPr>
          <p:cNvSpPr/>
          <p:nvPr/>
        </p:nvSpPr>
        <p:spPr>
          <a:xfrm>
            <a:off x="4999233" y="369297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EA735E-ADD3-4AD8-8167-7EC75E40468E}"/>
              </a:ext>
            </a:extLst>
          </p:cNvPr>
          <p:cNvSpPr/>
          <p:nvPr/>
        </p:nvSpPr>
        <p:spPr>
          <a:xfrm>
            <a:off x="1476104" y="61515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AF90F40-C97A-493C-99EF-8D87A3D8AAB4}"/>
              </a:ext>
            </a:extLst>
          </p:cNvPr>
          <p:cNvSpPr/>
          <p:nvPr/>
        </p:nvSpPr>
        <p:spPr>
          <a:xfrm>
            <a:off x="5886261" y="615159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9484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21671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사이트 소개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2-1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사이트가 필요한 이유를 사이트 방문자들의 눈을 사로잡는 문장들로 작성하여 사용자들을 끌어들인다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사이트의 주요 기능들을 설명한다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농부들의 관심을 이끌어 농부 회원 가입하는 링크를 걸어 회원가입 창으로 넘어가게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회사 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 등등 소개한다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1D4BA13-4C04-41F8-B96C-E5D888A4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6" y="864066"/>
            <a:ext cx="3820118" cy="2869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33D9F-6F1A-4FD1-9567-501E6391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9" y="3609482"/>
            <a:ext cx="3893356" cy="31957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5EA83F-CE79-4320-B918-3575019AD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134" y="2257231"/>
            <a:ext cx="4518460" cy="319572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501937" y="2470713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489692" y="3855094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495814" y="564175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0CDA274-4D1D-440E-91C6-6B638BFAFCC3}"/>
              </a:ext>
            </a:extLst>
          </p:cNvPr>
          <p:cNvSpPr/>
          <p:nvPr/>
        </p:nvSpPr>
        <p:spPr>
          <a:xfrm>
            <a:off x="4632985" y="225723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6469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01873E-013C-4FFA-8DCD-F92E9F3FB9BA}"/>
              </a:ext>
            </a:extLst>
          </p:cNvPr>
          <p:cNvSpPr/>
          <p:nvPr/>
        </p:nvSpPr>
        <p:spPr>
          <a:xfrm>
            <a:off x="10416480" y="260649"/>
            <a:ext cx="1440160" cy="366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B0892-84C3-4E09-AFED-FE470F945E17}"/>
              </a:ext>
            </a:extLst>
          </p:cNvPr>
          <p:cNvSpPr txBox="1"/>
          <p:nvPr/>
        </p:nvSpPr>
        <p:spPr>
          <a:xfrm>
            <a:off x="244549" y="2180795"/>
            <a:ext cx="3732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+mj-lt"/>
              </a:rPr>
              <a:t>로그인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및 회원가입</a:t>
            </a:r>
            <a:endParaRPr lang="ko-KR" altLang="en-US" sz="2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C2A1A-5C89-4A2D-9210-6A96E400DB43}"/>
              </a:ext>
            </a:extLst>
          </p:cNvPr>
          <p:cNvCxnSpPr/>
          <p:nvPr/>
        </p:nvCxnSpPr>
        <p:spPr>
          <a:xfrm flipV="1">
            <a:off x="244549" y="2580905"/>
            <a:ext cx="10615565" cy="116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87F66-9BB0-4C3B-9CE9-C6BB423EFB7E}"/>
              </a:ext>
            </a:extLst>
          </p:cNvPr>
          <p:cNvSpPr txBox="1"/>
          <p:nvPr/>
        </p:nvSpPr>
        <p:spPr>
          <a:xfrm>
            <a:off x="244549" y="3097973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3-1.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사용자 로그인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3-2.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아이디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비밀번호 찾기</a:t>
            </a: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3-3.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이용약관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3-4.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일반 사용자 회원가입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3-5.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농부 사용자 회원가입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7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B9FFFB-070E-44F2-A6C0-3F18C7C28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66517"/>
              </p:ext>
            </p:extLst>
          </p:nvPr>
        </p:nvGraphicFramePr>
        <p:xfrm>
          <a:off x="14633" y="0"/>
          <a:ext cx="12192000" cy="68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917">
                  <a:extLst>
                    <a:ext uri="{9D8B030D-6E8A-4147-A177-3AD203B41FA5}">
                      <a16:colId xmlns:a16="http://schemas.microsoft.com/office/drawing/2014/main" val="3938200667"/>
                    </a:ext>
                  </a:extLst>
                </a:gridCol>
                <a:gridCol w="3072983">
                  <a:extLst>
                    <a:ext uri="{9D8B030D-6E8A-4147-A177-3AD203B41FA5}">
                      <a16:colId xmlns:a16="http://schemas.microsoft.com/office/drawing/2014/main" val="3609514929"/>
                    </a:ext>
                  </a:extLst>
                </a:gridCol>
                <a:gridCol w="1355621">
                  <a:extLst>
                    <a:ext uri="{9D8B030D-6E8A-4147-A177-3AD203B41FA5}">
                      <a16:colId xmlns:a16="http://schemas.microsoft.com/office/drawing/2014/main" val="636812303"/>
                    </a:ext>
                  </a:extLst>
                </a:gridCol>
                <a:gridCol w="3508479">
                  <a:extLst>
                    <a:ext uri="{9D8B030D-6E8A-4147-A177-3AD203B41FA5}">
                      <a16:colId xmlns:a16="http://schemas.microsoft.com/office/drawing/2014/main" val="3259996996"/>
                    </a:ext>
                  </a:extLst>
                </a:gridCol>
                <a:gridCol w="815109">
                  <a:extLst>
                    <a:ext uri="{9D8B030D-6E8A-4147-A177-3AD203B41FA5}">
                      <a16:colId xmlns:a16="http://schemas.microsoft.com/office/drawing/2014/main" val="1128970759"/>
                    </a:ext>
                  </a:extLst>
                </a:gridCol>
                <a:gridCol w="2105891">
                  <a:extLst>
                    <a:ext uri="{9D8B030D-6E8A-4147-A177-3AD203B41FA5}">
                      <a16:colId xmlns:a16="http://schemas.microsoft.com/office/drawing/2014/main" val="1222250625"/>
                    </a:ext>
                  </a:extLst>
                </a:gridCol>
              </a:tblGrid>
              <a:tr h="38820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모두의 농장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김지현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37337"/>
                  </a:ext>
                </a:extLst>
              </a:tr>
              <a:tr h="3882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단위 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사용자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 3-1</a:t>
                      </a:r>
                      <a:endParaRPr lang="ko-KR" altLang="en-US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01587"/>
                  </a:ext>
                </a:extLst>
              </a:tr>
              <a:tr h="6081591"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 첫 화면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로그인은 일반 사용자와 농부 사용자로 분류하여 로그인하는 창을 띄운다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사용자는 소셜 로그인도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농부 사용자는 관리자 승인이 필요하므로 소셜 로그인이 없이 로그인해야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소셜 로그인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일반 사용자는 페이스북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트위터 등 소셜 로그인을 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4674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B9538A1-D683-4C02-8E79-48CABB1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45" y="1126834"/>
            <a:ext cx="5794330" cy="29140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470C9C-0C00-44FE-A2E7-90D4D461D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8333"/>
          <a:stretch/>
        </p:blipFill>
        <p:spPr>
          <a:xfrm>
            <a:off x="520072" y="3754289"/>
            <a:ext cx="4395877" cy="2549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3EF28F-C14C-47FF-8BFE-6CEC2C4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2" t="616" r="12540" b="-616"/>
          <a:stretch/>
        </p:blipFill>
        <p:spPr>
          <a:xfrm>
            <a:off x="4823669" y="3754289"/>
            <a:ext cx="3976382" cy="26316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F1AC1EA-AA59-4C82-8174-926A274CEE7B}"/>
              </a:ext>
            </a:extLst>
          </p:cNvPr>
          <p:cNvSpPr/>
          <p:nvPr/>
        </p:nvSpPr>
        <p:spPr>
          <a:xfrm>
            <a:off x="2396775" y="166112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0CDCDA-681A-4364-A002-DF6E5FCAE6B6}"/>
              </a:ext>
            </a:extLst>
          </p:cNvPr>
          <p:cNvSpPr/>
          <p:nvPr/>
        </p:nvSpPr>
        <p:spPr>
          <a:xfrm>
            <a:off x="1417087" y="430090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704C69-3DD4-4A8D-A31C-1A2DC638979F}"/>
              </a:ext>
            </a:extLst>
          </p:cNvPr>
          <p:cNvSpPr/>
          <p:nvPr/>
        </p:nvSpPr>
        <p:spPr>
          <a:xfrm>
            <a:off x="5491891" y="4300901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6027D53-8D0A-4C0E-A57D-C3F0CB5AF013}"/>
              </a:ext>
            </a:extLst>
          </p:cNvPr>
          <p:cNvSpPr/>
          <p:nvPr/>
        </p:nvSpPr>
        <p:spPr>
          <a:xfrm>
            <a:off x="1417087" y="530234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4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112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5116</Words>
  <Application>Microsoft Office PowerPoint</Application>
  <PresentationFormat>와이드스크린</PresentationFormat>
  <Paragraphs>1355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맑은 고딕</vt:lpstr>
      <vt:lpstr>Arial</vt:lpstr>
      <vt:lpstr>Office 테마</vt:lpstr>
      <vt:lpstr>모두의 농장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LIFE</dc:title>
  <dc:creator>KimAreum</dc:creator>
  <cp:lastModifiedBy>Hyerin Jo</cp:lastModifiedBy>
  <cp:revision>365</cp:revision>
  <dcterms:created xsi:type="dcterms:W3CDTF">2020-08-01T10:55:09Z</dcterms:created>
  <dcterms:modified xsi:type="dcterms:W3CDTF">2020-08-11T07:25:16Z</dcterms:modified>
</cp:coreProperties>
</file>